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4"/>
    <p:sldMasterId id="2147483994" r:id="rId5"/>
  </p:sldMasterIdLst>
  <p:notesMasterIdLst>
    <p:notesMasterId r:id="rId42"/>
  </p:notesMasterIdLst>
  <p:handoutMasterIdLst>
    <p:handoutMasterId r:id="rId43"/>
  </p:handoutMasterIdLst>
  <p:sldIdLst>
    <p:sldId id="257" r:id="rId6"/>
    <p:sldId id="920" r:id="rId7"/>
    <p:sldId id="919" r:id="rId8"/>
    <p:sldId id="902" r:id="rId9"/>
    <p:sldId id="923" r:id="rId10"/>
    <p:sldId id="482" r:id="rId11"/>
    <p:sldId id="877" r:id="rId12"/>
    <p:sldId id="1011" r:id="rId13"/>
    <p:sldId id="1028" r:id="rId14"/>
    <p:sldId id="953" r:id="rId15"/>
    <p:sldId id="1195" r:id="rId16"/>
    <p:sldId id="973" r:id="rId17"/>
    <p:sldId id="946" r:id="rId18"/>
    <p:sldId id="1074" r:id="rId19"/>
    <p:sldId id="974" r:id="rId20"/>
    <p:sldId id="1059" r:id="rId21"/>
    <p:sldId id="898" r:id="rId22"/>
    <p:sldId id="589" r:id="rId23"/>
    <p:sldId id="901" r:id="rId24"/>
    <p:sldId id="1063" r:id="rId25"/>
    <p:sldId id="282" r:id="rId26"/>
    <p:sldId id="1196" r:id="rId27"/>
    <p:sldId id="1197" r:id="rId28"/>
    <p:sldId id="1198" r:id="rId29"/>
    <p:sldId id="1199" r:id="rId30"/>
    <p:sldId id="1029" r:id="rId31"/>
    <p:sldId id="1071" r:id="rId32"/>
    <p:sldId id="1070" r:id="rId33"/>
    <p:sldId id="1189" r:id="rId34"/>
    <p:sldId id="395" r:id="rId35"/>
    <p:sldId id="1190" r:id="rId36"/>
    <p:sldId id="1191" r:id="rId37"/>
    <p:sldId id="312" r:id="rId38"/>
    <p:sldId id="981" r:id="rId39"/>
    <p:sldId id="316" r:id="rId40"/>
    <p:sldId id="916" r:id="rId4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C5F03D-72EE-69DF-AC4C-6F362FC431A4}" name="Casey Schwarz" initials="CS" userId="S::cschwarz@medicarerights.org::28a7c872-9155-4dc6-b485-bee7cfc8265e" providerId="AD"/>
  <p188:author id="{A311F1AD-B4F2-8D65-8CB9-F5E52BFD3984}" name="Shea Corti" initials="SC" userId="S::scours@medicarerights.org::d08a3846-a05d-4cde-b2eb-b46eb77c91dd" providerId="AD"/>
  <p188:author id="{067751F2-BAC9-6CEB-2DC1-452063724B3D}" name="Emily Whicheloe" initials="EW" userId="S::ewhicheloe@medicarerights.org::15742455-bb1e-4675-97c5-494b74c840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B" initials="E" lastIdx="2" clrIdx="0">
    <p:extLst>
      <p:ext uri="{19B8F6BF-5375-455C-9EA6-DF929625EA0E}">
        <p15:presenceInfo xmlns:p15="http://schemas.microsoft.com/office/powerpoint/2012/main" userId="EmilyB" providerId="None"/>
      </p:ext>
    </p:extLst>
  </p:cmAuthor>
  <p:cmAuthor id="2" name="Patricia Jia" initials="PJ" lastIdx="3" clrIdx="1">
    <p:extLst>
      <p:ext uri="{19B8F6BF-5375-455C-9EA6-DF929625EA0E}">
        <p15:presenceInfo xmlns:p15="http://schemas.microsoft.com/office/powerpoint/2012/main" userId="S::pjia@medicarerights.org::6351d0f1-01dd-4e6d-8096-d4ced9c5d0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C4BF"/>
    <a:srgbClr val="094F8F"/>
    <a:srgbClr val="64B65F"/>
    <a:srgbClr val="ED664A"/>
    <a:srgbClr val="226689"/>
    <a:srgbClr val="76BC70"/>
    <a:srgbClr val="FF0000"/>
    <a:srgbClr val="F5F6F9"/>
    <a:srgbClr val="001D6B"/>
    <a:srgbClr val="CF4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7"/>
    <p:restoredTop sz="84500"/>
  </p:normalViewPr>
  <p:slideViewPr>
    <p:cSldViewPr snapToGrid="0" snapToObjects="1">
      <p:cViewPr varScale="1">
        <p:scale>
          <a:sx n="140" d="100"/>
          <a:sy n="140" d="100"/>
        </p:scale>
        <p:origin x="232" y="1392"/>
      </p:cViewPr>
      <p:guideLst>
        <p:guide orient="horz" pos="2160"/>
        <p:guide pos="3840"/>
      </p:guideLst>
    </p:cSldViewPr>
  </p:slideViewPr>
  <p:outlineViewPr>
    <p:cViewPr>
      <p:scale>
        <a:sx n="33" d="100"/>
        <a:sy n="33" d="100"/>
      </p:scale>
      <p:origin x="0" y="-20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r>
              <a:rPr lang="en-US"/>
              <a:t>© 2016 Medicare Rights Center</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2D32F92-F12A-443D-96D7-EA8CACA24D11}"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1AFFA16-0506-412D-B585-65E2CA8E21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1</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615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55769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consider mentioning that there are coverage options for people who have Medicare and Medicaid, such as Dual-eligible Special Needs Plans (D-SNPs), including specific type of integrated D-SNP called Medicaid Advantage Plus </a:t>
            </a:r>
          </a:p>
        </p:txBody>
      </p:sp>
    </p:spTree>
    <p:extLst>
      <p:ext uri="{BB962C8B-B14F-4D97-AF65-F5344CB8AC3E}">
        <p14:creationId xmlns:p14="http://schemas.microsoft.com/office/powerpoint/2010/main" val="180887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0"/>
              </a:spcAft>
            </a:pPr>
            <a:r>
              <a:rPr lang="en-US">
                <a:latin typeface="Arial"/>
                <a:cs typeface="Arial"/>
              </a:rPr>
              <a:t>Mention that you may be able to request a tiering exception through the appeals process if a drug is at a high tier </a:t>
            </a:r>
          </a:p>
          <a:p>
            <a:endParaRPr lang="en-US">
              <a:cs typeface="Arial"/>
            </a:endParaRPr>
          </a:p>
        </p:txBody>
      </p:sp>
    </p:spTree>
    <p:extLst>
      <p:ext uri="{BB962C8B-B14F-4D97-AF65-F5344CB8AC3E}">
        <p14:creationId xmlns:p14="http://schemas.microsoft.com/office/powerpoint/2010/main" val="239203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D0A99-9753-B7B6-8140-CB9FAA9E1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E27CB-A171-0247-D619-001C472AA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E92D4-6AE0-715C-5F34-E9CDA75D458F}"/>
              </a:ext>
            </a:extLst>
          </p:cNvPr>
          <p:cNvSpPr>
            <a:spLocks noGrp="1"/>
          </p:cNvSpPr>
          <p:nvPr>
            <p:ph type="body" idx="1"/>
          </p:nvPr>
        </p:nvSpPr>
        <p:spPr/>
        <p:txBody>
          <a:bodyPr/>
          <a:lstStyle/>
          <a:p>
            <a:pPr>
              <a:lnSpc>
                <a:spcPct val="90000"/>
              </a:lnSpc>
              <a:spcBef>
                <a:spcPts val="1000"/>
              </a:spcBef>
              <a:spcAft>
                <a:spcPts val="0"/>
              </a:spcAft>
            </a:pPr>
            <a:r>
              <a:rPr lang="en-US">
                <a:latin typeface="Arial"/>
                <a:cs typeface="Arial"/>
              </a:rPr>
              <a:t>Mention that you may be able to request a tiering exception through the appeals process if a drug is at a high tier </a:t>
            </a:r>
          </a:p>
          <a:p>
            <a:endParaRPr lang="en-US">
              <a:cs typeface="Arial"/>
            </a:endParaRPr>
          </a:p>
        </p:txBody>
      </p:sp>
    </p:spTree>
    <p:extLst>
      <p:ext uri="{BB962C8B-B14F-4D97-AF65-F5344CB8AC3E}">
        <p14:creationId xmlns:p14="http://schemas.microsoft.com/office/powerpoint/2010/main" val="389792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93F7EB4-CCB9-4003-A6FE-FC006DBC203B}" type="slidenum">
              <a:rPr lang="en-US" smtClean="0"/>
              <a:pPr>
                <a:defRPr/>
              </a:pPr>
              <a:t>24</a:t>
            </a:fld>
            <a:endParaRPr lang="en-US"/>
          </a:p>
        </p:txBody>
      </p:sp>
    </p:spTree>
    <p:extLst>
      <p:ext uri="{BB962C8B-B14F-4D97-AF65-F5344CB8AC3E}">
        <p14:creationId xmlns:p14="http://schemas.microsoft.com/office/powerpoint/2010/main" val="382732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406400" y="696913"/>
            <a:ext cx="6197600" cy="3486150"/>
          </a:xfrm>
          <a:ln/>
        </p:spPr>
      </p:sp>
      <p:sp>
        <p:nvSpPr>
          <p:cNvPr id="62467" name="Rectangle 3"/>
          <p:cNvSpPr>
            <a:spLocks noGrp="1" noChangeArrowheads="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“Helps with Part D costs” — Level of cost assistance depends on whether beneficiary has full or partial Extra Help. But all MSP recipients will have full.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a:solidFill>
                <a:schemeClr val="accent1"/>
              </a:solidFill>
            </a:endParaRPr>
          </a:p>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77677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81AFFA16-0506-412D-B585-65E2CA8E21C8}" type="slidenum">
              <a:rPr lang="en-US" smtClean="0"/>
              <a:pPr>
                <a:defRPr/>
              </a:pPr>
              <a:t>26</a:t>
            </a:fld>
            <a:endParaRPr lang="en-US"/>
          </a:p>
        </p:txBody>
      </p:sp>
    </p:spTree>
    <p:extLst>
      <p:ext uri="{BB962C8B-B14F-4D97-AF65-F5344CB8AC3E}">
        <p14:creationId xmlns:p14="http://schemas.microsoft.com/office/powerpoint/2010/main" val="3984328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2311400" y="525463"/>
            <a:ext cx="4673600" cy="2628900"/>
          </a:xfrm>
          <a:ln/>
        </p:spPr>
      </p:sp>
      <p:sp>
        <p:nvSpPr>
          <p:cNvPr id="61443" name="Notes Placeholder 2"/>
          <p:cNvSpPr>
            <a:spLocks noGrp="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2519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28</a:t>
            </a:fld>
            <a:endParaRPr lang="en-US"/>
          </a:p>
        </p:txBody>
      </p:sp>
    </p:spTree>
    <p:extLst>
      <p:ext uri="{BB962C8B-B14F-4D97-AF65-F5344CB8AC3E}">
        <p14:creationId xmlns:p14="http://schemas.microsoft.com/office/powerpoint/2010/main" val="366344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87D152-2043-49FB-82CF-9BC77F82D3A2}" type="slidenum">
              <a:rPr lang="en-US" smtClean="0"/>
              <a:pPr/>
              <a:t>2</a:t>
            </a:fld>
            <a:endParaRPr lang="en-US"/>
          </a:p>
        </p:txBody>
      </p:sp>
      <p:sp>
        <p:nvSpPr>
          <p:cNvPr id="27651" name="Rectangle 2"/>
          <p:cNvSpPr>
            <a:spLocks noGrp="1" noChangeArrowheads="1"/>
          </p:cNvSpPr>
          <p:nvPr>
            <p:ph type="body" idx="1"/>
          </p:nvPr>
        </p:nvSpPr>
        <p:spPr>
          <a:xfrm>
            <a:off x="914400" y="4343400"/>
            <a:ext cx="5029200" cy="4116388"/>
          </a:xfrm>
          <a:noFill/>
          <a:ln/>
        </p:spPr>
        <p:txBody>
          <a:bodyPr lIns="89624" tIns="44026" rIns="89624" bIns="44026"/>
          <a:lstStyle/>
          <a:p>
            <a:pPr eaLnBrk="1" hangingPunct="1"/>
            <a:endParaRPr lang="en-US" dirty="0"/>
          </a:p>
        </p:txBody>
      </p:sp>
      <p:sp>
        <p:nvSpPr>
          <p:cNvPr id="27652" name="Rectangle 3"/>
          <p:cNvSpPr>
            <a:spLocks noGrp="1" noRot="1" noChangeAspect="1" noChangeArrowheads="1" noTextEdit="1"/>
          </p:cNvSpPr>
          <p:nvPr>
            <p:ph type="sldImg"/>
          </p:nvPr>
        </p:nvSpPr>
        <p:spPr>
          <a:xfrm>
            <a:off x="395288" y="693738"/>
            <a:ext cx="6070600" cy="3414712"/>
          </a:xfrm>
          <a:ln w="12700" cap="flat">
            <a:solidFill>
              <a:schemeClr val="tx1"/>
            </a:solidFill>
          </a:ln>
        </p:spPr>
      </p:sp>
    </p:spTree>
    <p:extLst>
      <p:ext uri="{BB962C8B-B14F-4D97-AF65-F5344CB8AC3E}">
        <p14:creationId xmlns:p14="http://schemas.microsoft.com/office/powerpoint/2010/main" val="3617525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30</a:t>
            </a:fld>
            <a:endParaRPr lang="en-US"/>
          </a:p>
        </p:txBody>
      </p:sp>
    </p:spTree>
    <p:extLst>
      <p:ext uri="{BB962C8B-B14F-4D97-AF65-F5344CB8AC3E}">
        <p14:creationId xmlns:p14="http://schemas.microsoft.com/office/powerpoint/2010/main" val="350933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03D78-B89D-6EB6-805F-B102B51DF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81802-8EFD-981F-8DB5-B448AA8B4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B6D75-9132-78B2-885C-7AF84EE5174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E371113-688F-C442-9F9E-38E4F8FD2C6E}"/>
              </a:ext>
            </a:extLst>
          </p:cNvPr>
          <p:cNvSpPr>
            <a:spLocks noGrp="1"/>
          </p:cNvSpPr>
          <p:nvPr>
            <p:ph type="sldNum" sz="quarter" idx="5"/>
          </p:nvPr>
        </p:nvSpPr>
        <p:spPr/>
        <p:txBody>
          <a:bodyPr/>
          <a:lstStyle/>
          <a:p>
            <a:pPr>
              <a:defRPr/>
            </a:pPr>
            <a:fld id="{81AFFA16-0506-412D-B585-65E2CA8E21C8}" type="slidenum">
              <a:rPr lang="en-US" smtClean="0"/>
              <a:pPr>
                <a:defRPr/>
              </a:pPr>
              <a:t>31</a:t>
            </a:fld>
            <a:endParaRPr lang="en-US"/>
          </a:p>
        </p:txBody>
      </p:sp>
    </p:spTree>
    <p:extLst>
      <p:ext uri="{BB962C8B-B14F-4D97-AF65-F5344CB8AC3E}">
        <p14:creationId xmlns:p14="http://schemas.microsoft.com/office/powerpoint/2010/main" val="3661231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DE85B-0BDF-7D25-B961-812D8190F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38F7F-31D0-004A-3DD4-4D8CC285D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A165A-D3D2-4B72-9F78-59B891CD46F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F22EB037-4524-E019-9CF5-850552A7E43D}"/>
              </a:ext>
            </a:extLst>
          </p:cNvPr>
          <p:cNvSpPr>
            <a:spLocks noGrp="1"/>
          </p:cNvSpPr>
          <p:nvPr>
            <p:ph type="sldNum" sz="quarter" idx="5"/>
          </p:nvPr>
        </p:nvSpPr>
        <p:spPr/>
        <p:txBody>
          <a:bodyPr/>
          <a:lstStyle/>
          <a:p>
            <a:pPr>
              <a:defRPr/>
            </a:pPr>
            <a:fld id="{81AFFA16-0506-412D-B585-65E2CA8E21C8}" type="slidenum">
              <a:rPr lang="en-US" smtClean="0"/>
              <a:pPr>
                <a:defRPr/>
              </a:pPr>
              <a:t>32</a:t>
            </a:fld>
            <a:endParaRPr lang="en-US"/>
          </a:p>
        </p:txBody>
      </p:sp>
    </p:spTree>
    <p:extLst>
      <p:ext uri="{BB962C8B-B14F-4D97-AF65-F5344CB8AC3E}">
        <p14:creationId xmlns:p14="http://schemas.microsoft.com/office/powerpoint/2010/main" val="578257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Web-based compendium developed by Medicare Rights for use as a look-up guide and counseling tool to help people with Medicare</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Easy to navigate</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Clear, simple language</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Answers to Medicare questions and questions about related topics</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3+ million annual visits </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34</a:t>
            </a:fld>
            <a:endParaRPr lang="en-US"/>
          </a:p>
        </p:txBody>
      </p:sp>
    </p:spTree>
    <p:extLst>
      <p:ext uri="{BB962C8B-B14F-4D97-AF65-F5344CB8AC3E}">
        <p14:creationId xmlns:p14="http://schemas.microsoft.com/office/powerpoint/2010/main" val="366989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381000" y="685800"/>
            <a:ext cx="6096000" cy="3429000"/>
          </a:xfrm>
          <a:ln/>
        </p:spPr>
      </p:sp>
      <p:sp>
        <p:nvSpPr>
          <p:cNvPr id="115715" name="Rectangle 3"/>
          <p:cNvSpPr>
            <a:spLocks noGrp="1" noChangeArrowheads="1"/>
          </p:cNvSpPr>
          <p:nvPr>
            <p:ph type="body" idx="1"/>
          </p:nvPr>
        </p:nvSpPr>
        <p:spPr>
          <a:xfrm>
            <a:off x="973138" y="4560888"/>
            <a:ext cx="5368925" cy="4321175"/>
          </a:xfrm>
          <a:noFill/>
          <a:ln/>
        </p:spPr>
        <p:txBody>
          <a:bodyPr/>
          <a:lstStyle/>
          <a:p>
            <a:pPr eaLnBrk="1" hangingPunct="1"/>
            <a:endParaRPr lang="en-US"/>
          </a:p>
          <a:p>
            <a:pPr eaLnBrk="1" hangingPunct="1"/>
            <a:endParaRPr lang="en-US"/>
          </a:p>
        </p:txBody>
      </p:sp>
    </p:spTree>
    <p:extLst>
      <p:ext uri="{BB962C8B-B14F-4D97-AF65-F5344CB8AC3E}">
        <p14:creationId xmlns:p14="http://schemas.microsoft.com/office/powerpoint/2010/main" val="68297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457200" y="719138"/>
            <a:ext cx="6400800" cy="3600450"/>
          </a:xfrm>
          <a:ln/>
        </p:spPr>
      </p:sp>
      <p:sp>
        <p:nvSpPr>
          <p:cNvPr id="11981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839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pPr defTabSz="965200"/>
            <a:fld id="{1FA5A06B-CBAC-4B31-A6F4-D620EE919618}" type="slidenum">
              <a:rPr lang="en-US" smtClean="0"/>
              <a:pPr defTabSz="965200"/>
              <a:t>10</a:t>
            </a:fld>
            <a:endParaRPr lang="en-US"/>
          </a:p>
        </p:txBody>
      </p:sp>
      <p:sp>
        <p:nvSpPr>
          <p:cNvPr id="133123" name="Rectangle 2"/>
          <p:cNvSpPr>
            <a:spLocks noGrp="1" noRot="1" noChangeAspect="1" noChangeArrowheads="1" noTextEdit="1"/>
          </p:cNvSpPr>
          <p:nvPr>
            <p:ph type="sldImg"/>
          </p:nvPr>
        </p:nvSpPr>
        <p:spPr>
          <a:xfrm>
            <a:off x="457200" y="719138"/>
            <a:ext cx="6400800" cy="3600450"/>
          </a:xfrm>
          <a:ln/>
        </p:spPr>
      </p:sp>
      <p:sp>
        <p:nvSpPr>
          <p:cNvPr id="133124"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2600"/>
              <a:t>Someone</a:t>
            </a:r>
            <a:r>
              <a:rPr lang="zh-CN" altLang="en-US" sz="2600"/>
              <a:t> </a:t>
            </a:r>
            <a:r>
              <a:rPr lang="en-US" altLang="zh-CN" sz="2400"/>
              <a:t>is </a:t>
            </a:r>
            <a:r>
              <a:rPr lang="en-US" sz="2400"/>
              <a:t>eligible for Part D if they have Part A or Part B</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2400"/>
              <a:t>Average basic Part D premium: about $34 in 2024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400"/>
          </a:p>
          <a:p>
            <a:endParaRPr lang="en-US" sz="2300"/>
          </a:p>
        </p:txBody>
      </p:sp>
    </p:spTree>
    <p:extLst>
      <p:ext uri="{BB962C8B-B14F-4D97-AF65-F5344CB8AC3E}">
        <p14:creationId xmlns:p14="http://schemas.microsoft.com/office/powerpoint/2010/main" val="3174442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t>LEP is eliminated</a:t>
            </a:r>
            <a:r>
              <a:rPr lang="en-US" baseline="0"/>
              <a:t> even if individual later loses MSP. </a:t>
            </a:r>
          </a:p>
          <a:p>
            <a:endParaRPr lang="en-US" baseline="0"/>
          </a:p>
          <a:p>
            <a:pPr eaLnBrk="1" hangingPunct="1"/>
            <a:r>
              <a:rPr lang="en-US" b="1">
                <a:latin typeface="Times New Roman" pitchFamily="18" charset="0"/>
                <a:cs typeface="Times New Roman" pitchFamily="18" charset="0"/>
              </a:rPr>
              <a:t>Deeming / If someone already filed a separate application for Extra Help, </a:t>
            </a:r>
            <a:r>
              <a:rPr lang="en-US">
                <a:latin typeface="Times New Roman" pitchFamily="18" charset="0"/>
                <a:cs typeface="Times New Roman" pitchFamily="18" charset="0"/>
              </a:rPr>
              <a:t>their deeming into Extra Help through an MSP trumps their separate Extra Help application. As long as the person keeps their MSP, they automatically have/keep Full Extra Help. They are able to keep the Full Extra Help through the rest of that year (and if deemed after July of that calendar year, they keep Extra Help through the next year) even if they lose the MSP for failure to recertify or some other reason.</a:t>
            </a:r>
            <a:endParaRPr lang="en-US"/>
          </a:p>
          <a:p>
            <a:endParaRPr lang="en-US"/>
          </a:p>
          <a:p>
            <a:r>
              <a:rPr lang="en-US"/>
              <a:t>Citations:</a:t>
            </a:r>
          </a:p>
          <a:p>
            <a:r>
              <a:rPr lang="en-US"/>
              <a:t>General</a:t>
            </a:r>
            <a:r>
              <a:rPr lang="en-US" baseline="0"/>
              <a:t> MSP information – </a:t>
            </a:r>
            <a:r>
              <a:rPr lang="en-US"/>
              <a:t>https://</a:t>
            </a:r>
            <a:r>
              <a:rPr lang="en-US" err="1"/>
              <a:t>secure.ssa.gov</a:t>
            </a:r>
            <a:r>
              <a:rPr lang="en-US"/>
              <a:t>/</a:t>
            </a:r>
            <a:r>
              <a:rPr lang="en-US" err="1"/>
              <a:t>poms.NSF</a:t>
            </a:r>
            <a:r>
              <a:rPr lang="en-US"/>
              <a:t>/</a:t>
            </a:r>
            <a:r>
              <a:rPr lang="en-US" err="1"/>
              <a:t>lnx</a:t>
            </a:r>
            <a:r>
              <a:rPr lang="en-US"/>
              <a:t>/0600815024</a:t>
            </a:r>
          </a:p>
          <a:p>
            <a:r>
              <a:rPr lang="en-US"/>
              <a:t>Eliminate LEP –</a:t>
            </a:r>
            <a:r>
              <a:rPr lang="en-US" baseline="0"/>
              <a:t> </a:t>
            </a:r>
            <a:r>
              <a:rPr lang="en-US"/>
              <a:t>https://</a:t>
            </a:r>
            <a:r>
              <a:rPr lang="en-US" err="1"/>
              <a:t>secure.ssa.gov</a:t>
            </a:r>
            <a:r>
              <a:rPr lang="en-US"/>
              <a:t>/</a:t>
            </a:r>
            <a:r>
              <a:rPr lang="en-US" err="1"/>
              <a:t>poms.nsf</a:t>
            </a:r>
            <a:r>
              <a:rPr lang="en-US"/>
              <a:t>/</a:t>
            </a:r>
            <a:r>
              <a:rPr lang="en-US" err="1"/>
              <a:t>lnx</a:t>
            </a:r>
            <a:r>
              <a:rPr lang="en-US"/>
              <a:t>/0601001010</a:t>
            </a:r>
          </a:p>
          <a:p>
            <a:r>
              <a:rPr lang="en-US"/>
              <a:t>QMB</a:t>
            </a:r>
            <a:r>
              <a:rPr lang="en-US" baseline="0"/>
              <a:t> provisions – </a:t>
            </a:r>
            <a:r>
              <a:rPr lang="en-US"/>
              <a:t>https://</a:t>
            </a:r>
            <a:r>
              <a:rPr lang="en-US" err="1"/>
              <a:t>secure.ssa.gov</a:t>
            </a:r>
            <a:r>
              <a:rPr lang="en-US"/>
              <a:t>/</a:t>
            </a:r>
            <a:r>
              <a:rPr lang="en-US" err="1"/>
              <a:t>poms.NSF</a:t>
            </a:r>
            <a:r>
              <a:rPr lang="en-US"/>
              <a:t>/</a:t>
            </a:r>
            <a:r>
              <a:rPr lang="en-US" err="1"/>
              <a:t>lnx</a:t>
            </a:r>
            <a:r>
              <a:rPr lang="en-US"/>
              <a:t>/0600801139</a:t>
            </a:r>
          </a:p>
          <a:p>
            <a:r>
              <a:rPr lang="en-US"/>
              <a:t>Part B Buy-In</a:t>
            </a:r>
            <a:r>
              <a:rPr lang="en-US" baseline="0"/>
              <a:t> – </a:t>
            </a:r>
            <a:r>
              <a:rPr lang="en-US"/>
              <a:t>https://</a:t>
            </a:r>
            <a:r>
              <a:rPr lang="en-US" err="1"/>
              <a:t>secure.ssa.gov</a:t>
            </a:r>
            <a:r>
              <a:rPr lang="en-US"/>
              <a:t>/</a:t>
            </a:r>
            <a:r>
              <a:rPr lang="en-US" err="1"/>
              <a:t>poms.nsf</a:t>
            </a:r>
            <a:r>
              <a:rPr lang="en-US"/>
              <a:t>/</a:t>
            </a:r>
            <a:r>
              <a:rPr lang="en-US" err="1"/>
              <a:t>lnx</a:t>
            </a:r>
            <a:r>
              <a:rPr lang="en-US"/>
              <a:t>/0600815001</a:t>
            </a:r>
          </a:p>
        </p:txBody>
      </p:sp>
    </p:spTree>
    <p:extLst>
      <p:ext uri="{BB962C8B-B14F-4D97-AF65-F5344CB8AC3E}">
        <p14:creationId xmlns:p14="http://schemas.microsoft.com/office/powerpoint/2010/main" val="364663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a:t>Qualified Disabled Working Individual (QDWI) is a less common MSP</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13</a:t>
            </a:fld>
            <a:endParaRPr lang="en-US"/>
          </a:p>
        </p:txBody>
      </p:sp>
    </p:spTree>
    <p:extLst>
      <p:ext uri="{BB962C8B-B14F-4D97-AF65-F5344CB8AC3E}">
        <p14:creationId xmlns:p14="http://schemas.microsoft.com/office/powerpoint/2010/main" val="287726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407988" y="695325"/>
            <a:ext cx="6196012" cy="3486150"/>
          </a:xfrm>
          <a:ln/>
        </p:spPr>
      </p:sp>
      <p:sp>
        <p:nvSpPr>
          <p:cNvPr id="70659" name="Rectangle 3"/>
          <p:cNvSpPr>
            <a:spLocks noGrp="1" noChangeArrowheads="1"/>
          </p:cNvSpPr>
          <p:nvPr>
            <p:ph type="body" idx="1"/>
          </p:nvPr>
        </p:nvSpPr>
        <p:spPr>
          <a:xfrm>
            <a:off x="931865" y="4416426"/>
            <a:ext cx="5146674" cy="4183064"/>
          </a:xfrm>
          <a:noFill/>
          <a:ln w="9525"/>
        </p:spPr>
        <p:txBody>
          <a:bodyPr/>
          <a:lstStyle/>
          <a:p>
            <a:pPr marL="171450" indent="-171450">
              <a:buFont typeface="Arial" panose="020B0604020202020204" pitchFamily="34" charset="0"/>
              <a:buChar char="•"/>
            </a:pPr>
            <a:endParaRPr lang="en-US"/>
          </a:p>
        </p:txBody>
      </p:sp>
    </p:spTree>
    <p:extLst>
      <p:ext uri="{BB962C8B-B14F-4D97-AF65-F5344CB8AC3E}">
        <p14:creationId xmlns:p14="http://schemas.microsoft.com/office/powerpoint/2010/main" val="217241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06400" y="696913"/>
            <a:ext cx="6197600" cy="3486150"/>
          </a:xfrm>
          <a:ln/>
        </p:spPr>
      </p:sp>
      <p:sp>
        <p:nvSpPr>
          <p:cNvPr id="68611" name="Notes Placeholder 2"/>
          <p:cNvSpPr>
            <a:spLocks noGrp="1"/>
          </p:cNvSpPr>
          <p:nvPr>
            <p:ph type="body" idx="1"/>
          </p:nvPr>
        </p:nvSpPr>
        <p:spPr>
          <a:noFill/>
          <a:ln w="9525"/>
        </p:spPr>
        <p:txBody>
          <a:bodyPr/>
          <a:lstStyle/>
          <a:p>
            <a:pPr>
              <a:lnSpc>
                <a:spcPct val="110000"/>
              </a:lnSpc>
              <a:spcBef>
                <a:spcPct val="50000"/>
              </a:spcBef>
            </a:pPr>
            <a:r>
              <a:rPr lang="en-US" b="1">
                <a:latin typeface="Times New Roman" pitchFamily="18" charset="0"/>
                <a:cs typeface="Times New Roman" pitchFamily="18" charset="0"/>
              </a:rPr>
              <a:t>Improper billing</a:t>
            </a:r>
            <a:r>
              <a:rPr lang="en-US">
                <a:latin typeface="Times New Roman" pitchFamily="18" charset="0"/>
                <a:cs typeface="Times New Roman" pitchFamily="18" charset="0"/>
              </a:rPr>
              <a:t>:</a:t>
            </a:r>
          </a:p>
          <a:p>
            <a:pPr>
              <a:spcBef>
                <a:spcPts val="0"/>
              </a:spcBef>
            </a:pPr>
            <a:r>
              <a:rPr lang="en-US"/>
              <a:t>Federal law prohibits providers from billing </a:t>
            </a:r>
            <a:r>
              <a:rPr lang="en-US" b="0"/>
              <a:t>QMB beneficiaries </a:t>
            </a:r>
            <a:r>
              <a:rPr lang="en-US"/>
              <a:t>for any Medicare-covered services, even if:</a:t>
            </a:r>
          </a:p>
          <a:p>
            <a:pPr marL="171450" lvl="0" indent="-171450">
              <a:spcBef>
                <a:spcPts val="1000"/>
              </a:spcBef>
              <a:buFont typeface="Arial" panose="020B0604020202020204" pitchFamily="34" charset="0"/>
              <a:buChar char="•"/>
            </a:pPr>
            <a:r>
              <a:rPr lang="en-US"/>
              <a:t>Their providers do not accept Medicaid</a:t>
            </a:r>
          </a:p>
          <a:p>
            <a:pPr marL="171450" lvl="0" indent="-171450">
              <a:spcBef>
                <a:spcPts val="1000"/>
              </a:spcBef>
              <a:buFont typeface="Arial" panose="020B0604020202020204" pitchFamily="34" charset="0"/>
              <a:buChar char="•"/>
            </a:pPr>
            <a:r>
              <a:rPr lang="en-US"/>
              <a:t>They are enrolled in a Medicare Advantage (MA) Plan</a:t>
            </a:r>
          </a:p>
          <a:p>
            <a:pPr marL="628650" lvl="1" indent="-171450">
              <a:spcBef>
                <a:spcPts val="1000"/>
              </a:spcBef>
              <a:buFont typeface="Arial" panose="020B0604020202020204" pitchFamily="34" charset="0"/>
              <a:buChar char="•"/>
            </a:pPr>
            <a:r>
              <a:rPr lang="en-US" sz="2200"/>
              <a:t>Beneficiaries in MA Plans cannot be billed for cost-sharing if they have QMB or Medicaid and they see in-network providers </a:t>
            </a:r>
          </a:p>
          <a:p>
            <a:pPr marL="628650" lvl="1" indent="-171450">
              <a:spcBef>
                <a:spcPts val="1000"/>
              </a:spcBef>
              <a:buFont typeface="Arial" panose="020B0604020202020204" pitchFamily="34" charset="0"/>
              <a:buChar char="•"/>
            </a:pPr>
            <a:r>
              <a:rPr lang="en-US" sz="2200"/>
              <a:t>MA Plans are contractually obligated to ensure that their members who have QMB or Medicaid are not being improperly billed</a:t>
            </a:r>
          </a:p>
        </p:txBody>
      </p:sp>
    </p:spTree>
    <p:extLst>
      <p:ext uri="{BB962C8B-B14F-4D97-AF65-F5344CB8AC3E}">
        <p14:creationId xmlns:p14="http://schemas.microsoft.com/office/powerpoint/2010/main" val="111168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hape 10"/>
          <p:cNvSpPr/>
          <p:nvPr userDrawn="1"/>
        </p:nvSpPr>
        <p:spPr>
          <a:xfrm>
            <a:off x="7918451" y="3378200"/>
            <a:ext cx="960967"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4" name="Shape 11"/>
          <p:cNvSpPr/>
          <p:nvPr userDrawn="1"/>
        </p:nvSpPr>
        <p:spPr>
          <a:xfrm>
            <a:off x="8879417" y="3378200"/>
            <a:ext cx="963083" cy="101600"/>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5" name="Shape 12"/>
          <p:cNvSpPr/>
          <p:nvPr userDrawn="1"/>
        </p:nvSpPr>
        <p:spPr>
          <a:xfrm>
            <a:off x="1" y="3378200"/>
            <a:ext cx="963084" cy="101600"/>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6" name="Shape 13"/>
          <p:cNvSpPr/>
          <p:nvPr userDrawn="1"/>
        </p:nvSpPr>
        <p:spPr>
          <a:xfrm>
            <a:off x="960967" y="3378200"/>
            <a:ext cx="6957484"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ctrTitle"/>
          </p:nvPr>
        </p:nvSpPr>
        <p:spPr>
          <a:xfrm>
            <a:off x="267703" y="3487413"/>
            <a:ext cx="10363200" cy="1645218"/>
          </a:xfrm>
          <a:prstGeom prst="rect">
            <a:avLst/>
          </a:prstGeom>
        </p:spPr>
        <p:txBody>
          <a:bodyPr anchor="b">
            <a:normAutofit/>
          </a:bodyPr>
          <a:lstStyle>
            <a:lvl1pPr algn="l">
              <a:defRPr sz="5000">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228FD2DC-F98C-4CC1-890E-8FFD05AF074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65176" y="219456"/>
            <a:ext cx="3340702" cy="15160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764012"/>
            <a:ext cx="8427720" cy="865339"/>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27166"/>
            <a:ext cx="10515600" cy="390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1AF6E6-78F3-76CA-E513-E55CD44DCE42}"/>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0952" t="-1" r="26256" b="53192"/>
          <a:stretch/>
        </p:blipFill>
        <p:spPr>
          <a:xfrm rot="13206331">
            <a:off x="4288567" y="-1643627"/>
            <a:ext cx="10720369" cy="4815279"/>
          </a:xfrm>
          <a:prstGeom prst="rect">
            <a:avLst/>
          </a:prstGeom>
        </p:spPr>
      </p:pic>
    </p:spTree>
    <p:extLst>
      <p:ext uri="{BB962C8B-B14F-4D97-AF65-F5344CB8AC3E}">
        <p14:creationId xmlns:p14="http://schemas.microsoft.com/office/powerpoint/2010/main" val="427096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42772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781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a:extLst>
              <a:ext uri="{FF2B5EF4-FFF2-40B4-BE49-F238E27FC236}">
                <a16:creationId xmlns:a16="http://schemas.microsoft.com/office/drawing/2014/main" id="{C628DA14-4027-E117-B85C-651B37A91B8F}"/>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0952" t="-1" r="26256" b="53192"/>
          <a:stretch/>
        </p:blipFill>
        <p:spPr>
          <a:xfrm rot="13206331">
            <a:off x="4288567" y="-1643627"/>
            <a:ext cx="10720369" cy="4815279"/>
          </a:xfrm>
          <a:prstGeom prst="rect">
            <a:avLst/>
          </a:prstGeom>
        </p:spPr>
      </p:pic>
      <p:pic>
        <p:nvPicPr>
          <p:cNvPr id="10" name="Picture 2">
            <a:extLst>
              <a:ext uri="{FF2B5EF4-FFF2-40B4-BE49-F238E27FC236}">
                <a16:creationId xmlns:a16="http://schemas.microsoft.com/office/drawing/2014/main" id="{C7D646EA-AC38-ABEC-DCE9-76D7844FC63B}"/>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60960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pic>
        <p:nvPicPr>
          <p:cNvPr id="5" name="Picture 2">
            <a:extLst>
              <a:ext uri="{FF2B5EF4-FFF2-40B4-BE49-F238E27FC236}">
                <a16:creationId xmlns:a16="http://schemas.microsoft.com/office/drawing/2014/main" id="{344916FB-67A1-318A-E842-E2FAF9045A5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7292710" flipV="1">
            <a:off x="7002695" y="238195"/>
            <a:ext cx="12394681" cy="9374886"/>
          </a:xfrm>
          <a:prstGeom prst="rect">
            <a:avLst/>
          </a:prstGeom>
        </p:spPr>
      </p:pic>
      <p:pic>
        <p:nvPicPr>
          <p:cNvPr id="6" name="Picture 7">
            <a:extLst>
              <a:ext uri="{FF2B5EF4-FFF2-40B4-BE49-F238E27FC236}">
                <a16:creationId xmlns:a16="http://schemas.microsoft.com/office/drawing/2014/main" id="{FC5F65F5-CA67-453B-B869-050F6375E39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268617" flipH="1">
            <a:off x="-4767934" y="-8986632"/>
            <a:ext cx="12657383" cy="10287000"/>
          </a:xfrm>
          <a:prstGeom prst="rect">
            <a:avLst/>
          </a:prstGeom>
        </p:spPr>
      </p:pic>
      <p:grpSp>
        <p:nvGrpSpPr>
          <p:cNvPr id="13" name="Group 3">
            <a:extLst>
              <a:ext uri="{FF2B5EF4-FFF2-40B4-BE49-F238E27FC236}">
                <a16:creationId xmlns:a16="http://schemas.microsoft.com/office/drawing/2014/main" id="{726BA368-8886-E3D0-B25F-36B1ABD38D73}"/>
              </a:ext>
            </a:extLst>
          </p:cNvPr>
          <p:cNvGrpSpPr/>
          <p:nvPr userDrawn="1"/>
        </p:nvGrpSpPr>
        <p:grpSpPr>
          <a:xfrm>
            <a:off x="5461000" y="584668"/>
            <a:ext cx="6352959" cy="5422432"/>
            <a:chOff x="0" y="0"/>
            <a:chExt cx="1826726" cy="1003741"/>
          </a:xfrm>
        </p:grpSpPr>
        <p:sp>
          <p:nvSpPr>
            <p:cNvPr id="14" name="Freeform 4">
              <a:extLst>
                <a:ext uri="{FF2B5EF4-FFF2-40B4-BE49-F238E27FC236}">
                  <a16:creationId xmlns:a16="http://schemas.microsoft.com/office/drawing/2014/main" id="{DD60032C-0F19-7A03-CB4E-793C85D73B36}"/>
                </a:ext>
              </a:extLst>
            </p:cNvPr>
            <p:cNvSpPr/>
            <p:nvPr/>
          </p:nvSpPr>
          <p:spPr>
            <a:xfrm>
              <a:off x="0" y="0"/>
              <a:ext cx="1826726" cy="1003741"/>
            </a:xfrm>
            <a:custGeom>
              <a:avLst/>
              <a:gdLst/>
              <a:ahLst/>
              <a:cxnLst/>
              <a:rect l="l" t="t" r="r" b="b"/>
              <a:pathLst>
                <a:path w="1826726" h="1003741">
                  <a:moveTo>
                    <a:pt x="1702266" y="1003740"/>
                  </a:moveTo>
                  <a:lnTo>
                    <a:pt x="124460" y="1003740"/>
                  </a:lnTo>
                  <a:cubicBezTo>
                    <a:pt x="55880" y="1003740"/>
                    <a:pt x="0" y="947860"/>
                    <a:pt x="0" y="879280"/>
                  </a:cubicBezTo>
                  <a:lnTo>
                    <a:pt x="0" y="124460"/>
                  </a:lnTo>
                  <a:cubicBezTo>
                    <a:pt x="0" y="55880"/>
                    <a:pt x="55880" y="0"/>
                    <a:pt x="124460" y="0"/>
                  </a:cubicBezTo>
                  <a:lnTo>
                    <a:pt x="1702266" y="0"/>
                  </a:lnTo>
                  <a:cubicBezTo>
                    <a:pt x="1770846" y="0"/>
                    <a:pt x="1826726" y="55880"/>
                    <a:pt x="1826726" y="124460"/>
                  </a:cubicBezTo>
                  <a:lnTo>
                    <a:pt x="1826726" y="879281"/>
                  </a:lnTo>
                  <a:cubicBezTo>
                    <a:pt x="1826726" y="947861"/>
                    <a:pt x="1770846" y="1003741"/>
                    <a:pt x="1702266" y="1003741"/>
                  </a:cubicBezTo>
                  <a:close/>
                </a:path>
              </a:pathLst>
            </a:custGeom>
            <a:solidFill>
              <a:srgbClr val="FFFFFF"/>
            </a:solidFill>
          </p:spPr>
        </p:sp>
      </p:grpSp>
      <p:sp>
        <p:nvSpPr>
          <p:cNvPr id="18" name="Title 1">
            <a:extLst>
              <a:ext uri="{FF2B5EF4-FFF2-40B4-BE49-F238E27FC236}">
                <a16:creationId xmlns:a16="http://schemas.microsoft.com/office/drawing/2014/main" id="{4C29F9A7-9597-6847-F97A-7B4469DCA8FF}"/>
              </a:ext>
            </a:extLst>
          </p:cNvPr>
          <p:cNvSpPr>
            <a:spLocks noGrp="1"/>
          </p:cNvSpPr>
          <p:nvPr>
            <p:ph type="title"/>
          </p:nvPr>
        </p:nvSpPr>
        <p:spPr>
          <a:xfrm>
            <a:off x="5768340" y="850900"/>
            <a:ext cx="5750560" cy="865339"/>
          </a:xfrm>
        </p:spPr>
        <p:txBody>
          <a:bodyPr>
            <a:noAutofit/>
          </a:bodyPr>
          <a:lstStyle>
            <a:lvl1pPr>
              <a:defRPr sz="3600" b="1">
                <a:solidFill>
                  <a:schemeClr val="tx2"/>
                </a:solidFill>
              </a:defRPr>
            </a:lvl1pPr>
          </a:lstStyle>
          <a:p>
            <a:r>
              <a:rPr lang="en-US"/>
              <a:t>Click to edit Master title style</a:t>
            </a:r>
          </a:p>
        </p:txBody>
      </p:sp>
      <p:sp>
        <p:nvSpPr>
          <p:cNvPr id="23" name="Text Placeholder 22">
            <a:extLst>
              <a:ext uri="{FF2B5EF4-FFF2-40B4-BE49-F238E27FC236}">
                <a16:creationId xmlns:a16="http://schemas.microsoft.com/office/drawing/2014/main" id="{3835A83B-C9FC-104B-FBBF-972BB1467CDB}"/>
              </a:ext>
            </a:extLst>
          </p:cNvPr>
          <p:cNvSpPr>
            <a:spLocks noGrp="1"/>
          </p:cNvSpPr>
          <p:nvPr>
            <p:ph type="body" sz="quarter" idx="12"/>
          </p:nvPr>
        </p:nvSpPr>
        <p:spPr>
          <a:xfrm>
            <a:off x="5768975" y="2057400"/>
            <a:ext cx="5749925" cy="349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24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772578"/>
            <a:ext cx="6530268" cy="4359840"/>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txBody>
            <a:bodyPr/>
            <a:lstStyle/>
            <a:p>
              <a:endParaRPr lang="en-US"/>
            </a:p>
          </p:txBody>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txBody>
            <a:bodyPr/>
            <a:lstStyle/>
            <a:p>
              <a:endParaRPr lang="en-US"/>
            </a:p>
          </p:txBody>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txBody>
            <a:bodyPr/>
            <a:lstStyle/>
            <a:p>
              <a:endParaRPr lang="en-US"/>
            </a:p>
          </p:txBody>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289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image">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67A4E06-9661-E984-78AD-2234EBCD609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0952" t="-1" r="26256" b="53192"/>
          <a:stretch/>
        </p:blipFill>
        <p:spPr>
          <a:xfrm rot="4024296">
            <a:off x="-5030403" y="837627"/>
            <a:ext cx="10720369" cy="4815279"/>
          </a:xfrm>
          <a:prstGeom prst="rect">
            <a:avLst/>
          </a:prstGeom>
        </p:spPr>
      </p:pic>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443632" y="2941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420948" y="1587223"/>
            <a:ext cx="7732452" cy="4583772"/>
            <a:chOff x="0" y="0"/>
            <a:chExt cx="3656054"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txBody>
            <a:bodyPr/>
            <a:lstStyle/>
            <a:p>
              <a:endParaRPr lang="en-US"/>
            </a:p>
          </p:txBody>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txBody>
            <a:bodyPr/>
            <a:lstStyle/>
            <a:p>
              <a:endParaRPr lang="en-US"/>
            </a:p>
          </p:txBody>
        </p:sp>
        <p:sp>
          <p:nvSpPr>
            <p:cNvPr id="8" name="Freeform 5">
              <a:extLst>
                <a:ext uri="{FF2B5EF4-FFF2-40B4-BE49-F238E27FC236}">
                  <a16:creationId xmlns:a16="http://schemas.microsoft.com/office/drawing/2014/main" id="{5FBA50A0-8818-0740-0B3D-61DE7A17EB2C}"/>
                </a:ext>
              </a:extLst>
            </p:cNvPr>
            <p:cNvSpPr/>
            <p:nvPr userDrawn="1"/>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txBody>
            <a:bodyPr/>
            <a:lstStyle/>
            <a:p>
              <a:endParaRPr lang="en-US"/>
            </a:p>
          </p:txBody>
        </p:sp>
      </p:grpSp>
      <p:sp>
        <p:nvSpPr>
          <p:cNvPr id="14" name="Picture Placeholder 13">
            <a:extLst>
              <a:ext uri="{FF2B5EF4-FFF2-40B4-BE49-F238E27FC236}">
                <a16:creationId xmlns:a16="http://schemas.microsoft.com/office/drawing/2014/main" id="{D607FC7A-61C4-D748-99F3-61513AC67422}"/>
              </a:ext>
            </a:extLst>
          </p:cNvPr>
          <p:cNvSpPr>
            <a:spLocks noGrp="1"/>
          </p:cNvSpPr>
          <p:nvPr>
            <p:ph type="pic" sz="quarter" idx="13"/>
          </p:nvPr>
        </p:nvSpPr>
        <p:spPr>
          <a:xfrm>
            <a:off x="7341468" y="1806726"/>
            <a:ext cx="4406900" cy="4289274"/>
          </a:xfrm>
          <a:prstGeom prst="roundRect">
            <a:avLst/>
          </a:prstGeom>
        </p:spPr>
        <p:txBody>
          <a:bodyPr/>
          <a:lstStyle>
            <a:lvl1pPr marL="0" indent="0">
              <a:buNone/>
              <a:defRPr/>
            </a:lvl1pPr>
          </a:lstStyle>
          <a:p>
            <a:endParaRPr lang="en-US"/>
          </a:p>
        </p:txBody>
      </p:sp>
      <p:sp>
        <p:nvSpPr>
          <p:cNvPr id="11" name="Text Placeholder 10">
            <a:extLst>
              <a:ext uri="{FF2B5EF4-FFF2-40B4-BE49-F238E27FC236}">
                <a16:creationId xmlns:a16="http://schemas.microsoft.com/office/drawing/2014/main" id="{A0A929E0-93E7-9098-8CEF-9A8DFFFD95D4}"/>
              </a:ext>
            </a:extLst>
          </p:cNvPr>
          <p:cNvSpPr>
            <a:spLocks noGrp="1"/>
          </p:cNvSpPr>
          <p:nvPr>
            <p:ph type="body" sz="quarter" idx="14"/>
          </p:nvPr>
        </p:nvSpPr>
        <p:spPr>
          <a:xfrm>
            <a:off x="671332" y="2058989"/>
            <a:ext cx="5853753" cy="3693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12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5803032" y="332204"/>
            <a:ext cx="6081453"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a:xfrm>
            <a:off x="6589713" y="6330532"/>
            <a:ext cx="4114800" cy="365125"/>
          </a:xfrm>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a:xfrm>
            <a:off x="11072812" y="6343232"/>
            <a:ext cx="811213" cy="365125"/>
          </a:xfrm>
        </p:spPr>
        <p:txBody>
          <a:bodyPr/>
          <a:lstStyle/>
          <a:p>
            <a:fld id="{2A3F6121-7E7D-4058-A6FF-846C80794112}" type="slidenum">
              <a:rPr lang="en-US" smtClean="0"/>
              <a:pPr/>
              <a:t>‹#›</a:t>
            </a:fld>
            <a:endParaRPr lang="en-US"/>
          </a:p>
        </p:txBody>
      </p:sp>
      <p:sp>
        <p:nvSpPr>
          <p:cNvPr id="12" name="Text Placeholder 11">
            <a:extLst>
              <a:ext uri="{FF2B5EF4-FFF2-40B4-BE49-F238E27FC236}">
                <a16:creationId xmlns:a16="http://schemas.microsoft.com/office/drawing/2014/main" id="{191D69CD-2F28-0EEF-2478-69DA74F20DE4}"/>
              </a:ext>
            </a:extLst>
          </p:cNvPr>
          <p:cNvSpPr>
            <a:spLocks noGrp="1"/>
          </p:cNvSpPr>
          <p:nvPr>
            <p:ph type="body" sz="quarter" idx="12"/>
          </p:nvPr>
        </p:nvSpPr>
        <p:spPr>
          <a:xfrm>
            <a:off x="5802313" y="1866900"/>
            <a:ext cx="6081712" cy="410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9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37D4AE-2DE5-F1E1-175A-F83CEC6BF283}"/>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A562F605-550D-0C84-114F-98B5A0A7B3E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BB1E77C5-AF04-A1DA-3CA0-059B2BC54ABF}"/>
              </a:ext>
            </a:extLst>
          </p:cNvPr>
          <p:cNvGrpSpPr/>
          <p:nvPr userDrawn="1"/>
        </p:nvGrpSpPr>
        <p:grpSpPr>
          <a:xfrm>
            <a:off x="838199" y="1040937"/>
            <a:ext cx="10515601" cy="2720835"/>
            <a:chOff x="0" y="0"/>
            <a:chExt cx="3656053" cy="632049"/>
          </a:xfrm>
        </p:grpSpPr>
        <p:sp>
          <p:nvSpPr>
            <p:cNvPr id="6" name="Freeform 3">
              <a:extLst>
                <a:ext uri="{FF2B5EF4-FFF2-40B4-BE49-F238E27FC236}">
                  <a16:creationId xmlns:a16="http://schemas.microsoft.com/office/drawing/2014/main" id="{FFA66CF3-E1CC-5410-B93C-4C578EFB4FB1}"/>
                </a:ext>
              </a:extLst>
            </p:cNvPr>
            <p:cNvSpPr/>
            <p:nvPr/>
          </p:nvSpPr>
          <p:spPr>
            <a:xfrm>
              <a:off x="92710" y="106680"/>
              <a:ext cx="3551913" cy="512669"/>
            </a:xfrm>
            <a:custGeom>
              <a:avLst/>
              <a:gdLst/>
              <a:ahLst/>
              <a:cxnLst/>
              <a:rect l="l" t="t" r="r" b="b"/>
              <a:pathLst>
                <a:path w="3551913" h="512669">
                  <a:moveTo>
                    <a:pt x="3525243" y="323439"/>
                  </a:moveTo>
                  <a:cubicBezTo>
                    <a:pt x="3525243" y="411069"/>
                    <a:pt x="3449043" y="482189"/>
                    <a:pt x="3367763" y="482189"/>
                  </a:cubicBezTo>
                  <a:lnTo>
                    <a:pt x="66040" y="482189"/>
                  </a:lnTo>
                  <a:cubicBezTo>
                    <a:pt x="43180" y="482189"/>
                    <a:pt x="20320" y="477109"/>
                    <a:pt x="0" y="468219"/>
                  </a:cubicBezTo>
                  <a:cubicBezTo>
                    <a:pt x="26670" y="496159"/>
                    <a:pt x="63500" y="512669"/>
                    <a:pt x="116766" y="512669"/>
                  </a:cubicBezTo>
                  <a:lnTo>
                    <a:pt x="3405863" y="512669"/>
                  </a:lnTo>
                  <a:cubicBezTo>
                    <a:pt x="3485873" y="512669"/>
                    <a:pt x="3551913" y="446629"/>
                    <a:pt x="3551913" y="366619"/>
                  </a:cubicBezTo>
                  <a:lnTo>
                    <a:pt x="3551913" y="95250"/>
                  </a:lnTo>
                  <a:cubicBezTo>
                    <a:pt x="3551913" y="58420"/>
                    <a:pt x="3537943" y="25400"/>
                    <a:pt x="3516353" y="0"/>
                  </a:cubicBezTo>
                  <a:cubicBezTo>
                    <a:pt x="3522703" y="16510"/>
                    <a:pt x="3525243" y="34290"/>
                    <a:pt x="3525243" y="52070"/>
                  </a:cubicBezTo>
                  <a:lnTo>
                    <a:pt x="3525243" y="323439"/>
                  </a:lnTo>
                  <a:lnTo>
                    <a:pt x="3525243" y="323439"/>
                  </a:lnTo>
                  <a:close/>
                </a:path>
              </a:pathLst>
            </a:custGeom>
            <a:solidFill>
              <a:schemeClr val="accent1"/>
            </a:solidFill>
          </p:spPr>
          <p:txBody>
            <a:bodyPr/>
            <a:lstStyle/>
            <a:p>
              <a:endParaRPr lang="en-US"/>
            </a:p>
          </p:txBody>
        </p:sp>
        <p:sp>
          <p:nvSpPr>
            <p:cNvPr id="7" name="Freeform 4">
              <a:extLst>
                <a:ext uri="{FF2B5EF4-FFF2-40B4-BE49-F238E27FC236}">
                  <a16:creationId xmlns:a16="http://schemas.microsoft.com/office/drawing/2014/main" id="{1A384914-885F-3827-CAB2-90F778B0AE6F}"/>
                </a:ext>
              </a:extLst>
            </p:cNvPr>
            <p:cNvSpPr/>
            <p:nvPr/>
          </p:nvSpPr>
          <p:spPr>
            <a:xfrm>
              <a:off x="12700" y="12700"/>
              <a:ext cx="3591284" cy="563469"/>
            </a:xfrm>
            <a:custGeom>
              <a:avLst/>
              <a:gdLst/>
              <a:ahLst/>
              <a:cxnLst/>
              <a:rect l="l" t="t" r="r" b="b"/>
              <a:pathLst>
                <a:path w="3591284" h="563469">
                  <a:moveTo>
                    <a:pt x="146050" y="563469"/>
                  </a:moveTo>
                  <a:lnTo>
                    <a:pt x="3445234" y="563469"/>
                  </a:lnTo>
                  <a:cubicBezTo>
                    <a:pt x="3525243" y="563469"/>
                    <a:pt x="3591284" y="497429"/>
                    <a:pt x="3591284" y="417419"/>
                  </a:cubicBezTo>
                  <a:lnTo>
                    <a:pt x="3591284" y="146050"/>
                  </a:lnTo>
                  <a:cubicBezTo>
                    <a:pt x="3591284" y="66040"/>
                    <a:pt x="3525243" y="0"/>
                    <a:pt x="3445234" y="0"/>
                  </a:cubicBezTo>
                  <a:lnTo>
                    <a:pt x="146050" y="0"/>
                  </a:lnTo>
                  <a:cubicBezTo>
                    <a:pt x="66040" y="0"/>
                    <a:pt x="0" y="66040"/>
                    <a:pt x="0" y="146050"/>
                  </a:cubicBezTo>
                  <a:lnTo>
                    <a:pt x="0" y="417419"/>
                  </a:lnTo>
                  <a:cubicBezTo>
                    <a:pt x="0" y="498699"/>
                    <a:pt x="66040" y="563469"/>
                    <a:pt x="146050" y="563469"/>
                  </a:cubicBezTo>
                  <a:close/>
                </a:path>
              </a:pathLst>
            </a:custGeom>
            <a:solidFill>
              <a:srgbClr val="FFFFFF"/>
            </a:solidFill>
          </p:spPr>
          <p:txBody>
            <a:bodyPr/>
            <a:lstStyle/>
            <a:p>
              <a:endParaRPr lang="en-US"/>
            </a:p>
          </p:txBody>
        </p:sp>
        <p:sp>
          <p:nvSpPr>
            <p:cNvPr id="8" name="Freeform 5">
              <a:extLst>
                <a:ext uri="{FF2B5EF4-FFF2-40B4-BE49-F238E27FC236}">
                  <a16:creationId xmlns:a16="http://schemas.microsoft.com/office/drawing/2014/main" id="{DCDF6DA3-659B-BDEF-9AB6-D70A5AB0AE72}"/>
                </a:ext>
              </a:extLst>
            </p:cNvPr>
            <p:cNvSpPr/>
            <p:nvPr/>
          </p:nvSpPr>
          <p:spPr>
            <a:xfrm>
              <a:off x="0" y="0"/>
              <a:ext cx="3656054" cy="632049"/>
            </a:xfrm>
            <a:custGeom>
              <a:avLst/>
              <a:gdLst/>
              <a:ahLst/>
              <a:cxnLst/>
              <a:rect l="l" t="t" r="r" b="b"/>
              <a:pathLst>
                <a:path w="3656054" h="632049">
                  <a:moveTo>
                    <a:pt x="3592553" y="74930"/>
                  </a:moveTo>
                  <a:cubicBezTo>
                    <a:pt x="3564613" y="30480"/>
                    <a:pt x="3515084" y="0"/>
                    <a:pt x="3457934" y="0"/>
                  </a:cubicBezTo>
                  <a:lnTo>
                    <a:pt x="158750" y="0"/>
                  </a:lnTo>
                  <a:cubicBezTo>
                    <a:pt x="71120" y="0"/>
                    <a:pt x="0" y="71120"/>
                    <a:pt x="0" y="158750"/>
                  </a:cubicBezTo>
                  <a:lnTo>
                    <a:pt x="0" y="430119"/>
                  </a:lnTo>
                  <a:cubicBezTo>
                    <a:pt x="0" y="482189"/>
                    <a:pt x="25400" y="527909"/>
                    <a:pt x="63500" y="557119"/>
                  </a:cubicBezTo>
                  <a:cubicBezTo>
                    <a:pt x="91440" y="601569"/>
                    <a:pt x="140970" y="632049"/>
                    <a:pt x="212716" y="632049"/>
                  </a:cubicBezTo>
                  <a:lnTo>
                    <a:pt x="3497304" y="632049"/>
                  </a:lnTo>
                  <a:cubicBezTo>
                    <a:pt x="3584934" y="632049"/>
                    <a:pt x="3656054" y="560929"/>
                    <a:pt x="3656054" y="473299"/>
                  </a:cubicBezTo>
                  <a:lnTo>
                    <a:pt x="3656054" y="201930"/>
                  </a:lnTo>
                  <a:cubicBezTo>
                    <a:pt x="3656053" y="149860"/>
                    <a:pt x="3630653" y="104140"/>
                    <a:pt x="3592553" y="74930"/>
                  </a:cubicBezTo>
                  <a:close/>
                  <a:moveTo>
                    <a:pt x="12700" y="430119"/>
                  </a:moveTo>
                  <a:lnTo>
                    <a:pt x="12700" y="158750"/>
                  </a:lnTo>
                  <a:cubicBezTo>
                    <a:pt x="12700" y="78740"/>
                    <a:pt x="78740" y="12700"/>
                    <a:pt x="158750" y="12700"/>
                  </a:cubicBezTo>
                  <a:lnTo>
                    <a:pt x="3457934" y="12700"/>
                  </a:lnTo>
                  <a:cubicBezTo>
                    <a:pt x="3537943" y="12700"/>
                    <a:pt x="3603984" y="78740"/>
                    <a:pt x="3603984" y="158750"/>
                  </a:cubicBezTo>
                  <a:lnTo>
                    <a:pt x="3603984" y="430119"/>
                  </a:lnTo>
                  <a:cubicBezTo>
                    <a:pt x="3603984" y="510129"/>
                    <a:pt x="3537943" y="576169"/>
                    <a:pt x="3457934" y="576169"/>
                  </a:cubicBezTo>
                  <a:lnTo>
                    <a:pt x="158750" y="576169"/>
                  </a:lnTo>
                  <a:cubicBezTo>
                    <a:pt x="78740" y="576169"/>
                    <a:pt x="12700" y="511399"/>
                    <a:pt x="12700" y="430119"/>
                  </a:cubicBezTo>
                  <a:close/>
                  <a:moveTo>
                    <a:pt x="3644623" y="473299"/>
                  </a:moveTo>
                  <a:cubicBezTo>
                    <a:pt x="3644623" y="553309"/>
                    <a:pt x="3577313" y="619349"/>
                    <a:pt x="3497303" y="619349"/>
                  </a:cubicBezTo>
                  <a:lnTo>
                    <a:pt x="212716" y="619349"/>
                  </a:lnTo>
                  <a:cubicBezTo>
                    <a:pt x="157480" y="619349"/>
                    <a:pt x="120650" y="602839"/>
                    <a:pt x="93980" y="574899"/>
                  </a:cubicBezTo>
                  <a:cubicBezTo>
                    <a:pt x="114300" y="583789"/>
                    <a:pt x="135890" y="588869"/>
                    <a:pt x="160020" y="588869"/>
                  </a:cubicBezTo>
                  <a:lnTo>
                    <a:pt x="3459204" y="588869"/>
                  </a:lnTo>
                  <a:cubicBezTo>
                    <a:pt x="3546834" y="588869"/>
                    <a:pt x="3617954" y="517749"/>
                    <a:pt x="3617954" y="430119"/>
                  </a:cubicBezTo>
                  <a:lnTo>
                    <a:pt x="3617954" y="158750"/>
                  </a:lnTo>
                  <a:cubicBezTo>
                    <a:pt x="3617954" y="140970"/>
                    <a:pt x="3614143" y="123190"/>
                    <a:pt x="3609063" y="106680"/>
                  </a:cubicBezTo>
                  <a:cubicBezTo>
                    <a:pt x="3630654" y="132080"/>
                    <a:pt x="3644623" y="165100"/>
                    <a:pt x="3644623" y="201930"/>
                  </a:cubicBezTo>
                  <a:lnTo>
                    <a:pt x="3644623" y="473299"/>
                  </a:lnTo>
                  <a:cubicBezTo>
                    <a:pt x="3644623" y="473299"/>
                    <a:pt x="3644623" y="473299"/>
                    <a:pt x="3644623" y="473299"/>
                  </a:cubicBezTo>
                  <a:close/>
                </a:path>
              </a:pathLst>
            </a:custGeom>
            <a:solidFill>
              <a:srgbClr val="F5F6F8"/>
            </a:solidFill>
          </p:spPr>
          <p:txBody>
            <a:bodyPr/>
            <a:lstStyle/>
            <a:p>
              <a:endParaRPr lang="en-US"/>
            </a:p>
          </p:txBody>
        </p:sp>
      </p:grpSp>
      <p:sp>
        <p:nvSpPr>
          <p:cNvPr id="9" name="Title 1">
            <a:extLst>
              <a:ext uri="{FF2B5EF4-FFF2-40B4-BE49-F238E27FC236}">
                <a16:creationId xmlns:a16="http://schemas.microsoft.com/office/drawing/2014/main" id="{EE24EDEE-63E4-1631-84AD-E60747083F34}"/>
              </a:ext>
            </a:extLst>
          </p:cNvPr>
          <p:cNvSpPr>
            <a:spLocks noGrp="1"/>
          </p:cNvSpPr>
          <p:nvPr>
            <p:ph type="title" hasCustomPrompt="1"/>
          </p:nvPr>
        </p:nvSpPr>
        <p:spPr>
          <a:xfrm>
            <a:off x="1249680" y="1730383"/>
            <a:ext cx="9837467" cy="1156061"/>
          </a:xfrm>
        </p:spPr>
        <p:txBody>
          <a:bodyPr anchor="b"/>
          <a:lstStyle>
            <a:lvl1pPr>
              <a:defRPr sz="6000" b="1">
                <a:solidFill>
                  <a:schemeClr val="tx2"/>
                </a:solidFill>
              </a:defRPr>
            </a:lvl1pPr>
          </a:lstStyle>
          <a:p>
            <a:r>
              <a:rPr lang="en-US"/>
              <a:t>Section header</a:t>
            </a:r>
          </a:p>
        </p:txBody>
      </p:sp>
    </p:spTree>
    <p:extLst>
      <p:ext uri="{BB962C8B-B14F-4D97-AF65-F5344CB8AC3E}">
        <p14:creationId xmlns:p14="http://schemas.microsoft.com/office/powerpoint/2010/main" val="3306315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FD29-4836-2DDE-B85E-D111025ABABE}"/>
              </a:ext>
            </a:extLst>
          </p:cNvPr>
          <p:cNvSpPr>
            <a:spLocks noGrp="1"/>
          </p:cNvSpPr>
          <p:nvPr>
            <p:ph type="title" hasCustomPrompt="1"/>
          </p:nvPr>
        </p:nvSpPr>
        <p:spPr>
          <a:xfrm>
            <a:off x="2500352" y="2815642"/>
            <a:ext cx="8701088" cy="1156061"/>
          </a:xfrm>
        </p:spPr>
        <p:txBody>
          <a:bodyPr anchor="b"/>
          <a:lstStyle>
            <a:lvl1pPr algn="l">
              <a:defRPr sz="6000" b="1">
                <a:solidFill>
                  <a:schemeClr val="accent3"/>
                </a:solidFill>
              </a:defRPr>
            </a:lvl1pPr>
          </a:lstStyle>
          <a:p>
            <a:r>
              <a:rPr lang="en-US"/>
              <a:t>Topic or big idea</a:t>
            </a:r>
          </a:p>
        </p:txBody>
      </p:sp>
      <p:sp>
        <p:nvSpPr>
          <p:cNvPr id="5" name="Footer Placeholder 4">
            <a:extLst>
              <a:ext uri="{FF2B5EF4-FFF2-40B4-BE49-F238E27FC236}">
                <a16:creationId xmlns:a16="http://schemas.microsoft.com/office/drawing/2014/main" id="{516CE3D0-6F46-24E1-FC61-D6D2E96625BF}"/>
              </a:ext>
            </a:extLst>
          </p:cNvPr>
          <p:cNvSpPr>
            <a:spLocks noGrp="1"/>
          </p:cNvSpPr>
          <p:nvPr>
            <p:ph type="ftr" sz="quarter" idx="11"/>
          </p:nvPr>
        </p:nvSpPr>
        <p:spPr/>
        <p:txBody>
          <a:bodyPr/>
          <a:lstStyle/>
          <a:p>
            <a:r>
              <a:rPr lang="en-US"/>
              <a:t>© 2023 Medicare Rights Center</a:t>
            </a:r>
          </a:p>
        </p:txBody>
      </p:sp>
      <p:sp>
        <p:nvSpPr>
          <p:cNvPr id="6" name="Slide Number Placeholder 5">
            <a:extLst>
              <a:ext uri="{FF2B5EF4-FFF2-40B4-BE49-F238E27FC236}">
                <a16:creationId xmlns:a16="http://schemas.microsoft.com/office/drawing/2014/main" id="{1752932A-203D-1E03-A9BE-870C28C83315}"/>
              </a:ext>
            </a:extLst>
          </p:cNvPr>
          <p:cNvSpPr>
            <a:spLocks noGrp="1"/>
          </p:cNvSpPr>
          <p:nvPr>
            <p:ph type="sldNum" sz="quarter" idx="12"/>
          </p:nvPr>
        </p:nvSpPr>
        <p:spPr/>
        <p:txBody>
          <a:bodyPr/>
          <a:lstStyle/>
          <a:p>
            <a:fld id="{2A3F6121-7E7D-4058-A6FF-846C80794112}" type="slidenum">
              <a:rPr lang="en-US" smtClean="0"/>
              <a:t>‹#›</a:t>
            </a:fld>
            <a:endParaRPr lang="en-US"/>
          </a:p>
        </p:txBody>
      </p:sp>
      <p:pic>
        <p:nvPicPr>
          <p:cNvPr id="4" name="Picture 3" descr="Icon&#10;&#10;Description automatically generated">
            <a:extLst>
              <a:ext uri="{FF2B5EF4-FFF2-40B4-BE49-F238E27FC236}">
                <a16:creationId xmlns:a16="http://schemas.microsoft.com/office/drawing/2014/main" id="{D9A34617-FCEB-0CD4-07AE-FBBD6837C7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00352" y="676175"/>
            <a:ext cx="1828800" cy="1828800"/>
          </a:xfrm>
          <a:prstGeom prst="rect">
            <a:avLst/>
          </a:prstGeom>
        </p:spPr>
      </p:pic>
      <p:sp>
        <p:nvSpPr>
          <p:cNvPr id="16" name="Text Placeholder 15">
            <a:extLst>
              <a:ext uri="{FF2B5EF4-FFF2-40B4-BE49-F238E27FC236}">
                <a16:creationId xmlns:a16="http://schemas.microsoft.com/office/drawing/2014/main" id="{E5CE03F0-C330-DB0E-5273-2AE207687AE9}"/>
              </a:ext>
            </a:extLst>
          </p:cNvPr>
          <p:cNvSpPr>
            <a:spLocks noGrp="1"/>
          </p:cNvSpPr>
          <p:nvPr>
            <p:ph type="body" sz="quarter" idx="13" hasCustomPrompt="1"/>
          </p:nvPr>
        </p:nvSpPr>
        <p:spPr>
          <a:xfrm>
            <a:off x="2502241" y="4203118"/>
            <a:ext cx="8701088" cy="548005"/>
          </a:xfrm>
        </p:spPr>
        <p:txBody>
          <a:bodyPr/>
          <a:lstStyle>
            <a:lvl1pPr marL="0" indent="0">
              <a:buNone/>
              <a:defRPr/>
            </a:lvl1pPr>
          </a:lstStyle>
          <a:p>
            <a:pPr lvl="0"/>
            <a:r>
              <a:rPr lang="en-US"/>
              <a:t>Elaborate if needed</a:t>
            </a:r>
          </a:p>
        </p:txBody>
      </p:sp>
      <p:pic>
        <p:nvPicPr>
          <p:cNvPr id="3" name="Picture 3">
            <a:extLst>
              <a:ext uri="{FF2B5EF4-FFF2-40B4-BE49-F238E27FC236}">
                <a16:creationId xmlns:a16="http://schemas.microsoft.com/office/drawing/2014/main" id="{46288CAD-6AC2-3887-016F-145A0822ED7B}"/>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5" r="41713" b="62963"/>
          <a:stretch/>
        </p:blipFill>
        <p:spPr>
          <a:xfrm rot="5400000">
            <a:off x="-2114310" y="1524001"/>
            <a:ext cx="6858001" cy="3810000"/>
          </a:xfrm>
          <a:prstGeom prst="rect">
            <a:avLst/>
          </a:prstGeom>
        </p:spPr>
      </p:pic>
    </p:spTree>
    <p:extLst>
      <p:ext uri="{BB962C8B-B14F-4D97-AF65-F5344CB8AC3E}">
        <p14:creationId xmlns:p14="http://schemas.microsoft.com/office/powerpoint/2010/main" val="79114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or audience participatio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15" name="Group 2">
            <a:extLst>
              <a:ext uri="{FF2B5EF4-FFF2-40B4-BE49-F238E27FC236}">
                <a16:creationId xmlns:a16="http://schemas.microsoft.com/office/drawing/2014/main" id="{24BA5E66-3048-2384-A1F6-568051285708}"/>
              </a:ext>
            </a:extLst>
          </p:cNvPr>
          <p:cNvGrpSpPr/>
          <p:nvPr userDrawn="1"/>
        </p:nvGrpSpPr>
        <p:grpSpPr>
          <a:xfrm>
            <a:off x="2075890" y="1670879"/>
            <a:ext cx="9829800" cy="4359840"/>
            <a:chOff x="0" y="0"/>
            <a:chExt cx="3656053" cy="1621535"/>
          </a:xfrm>
        </p:grpSpPr>
        <p:sp>
          <p:nvSpPr>
            <p:cNvPr id="16" name="Freeform 3">
              <a:extLst>
                <a:ext uri="{FF2B5EF4-FFF2-40B4-BE49-F238E27FC236}">
                  <a16:creationId xmlns:a16="http://schemas.microsoft.com/office/drawing/2014/main" id="{ED4241A7-E2AE-E1D8-0356-510CC211EB8A}"/>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chemeClr val="accent3"/>
            </a:solidFill>
          </p:spPr>
        </p:sp>
        <p:sp>
          <p:nvSpPr>
            <p:cNvPr id="17" name="Freeform 4">
              <a:extLst>
                <a:ext uri="{FF2B5EF4-FFF2-40B4-BE49-F238E27FC236}">
                  <a16:creationId xmlns:a16="http://schemas.microsoft.com/office/drawing/2014/main" id="{7BFDCD96-8681-C6F3-EF6A-983A2287F1A3}"/>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sp>
        <p:sp>
          <p:nvSpPr>
            <p:cNvPr id="18" name="Freeform 5">
              <a:extLst>
                <a:ext uri="{FF2B5EF4-FFF2-40B4-BE49-F238E27FC236}">
                  <a16:creationId xmlns:a16="http://schemas.microsoft.com/office/drawing/2014/main" id="{D996FFD4-FBD9-EDAF-AF9C-2FC23424241D}"/>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sp>
      </p:grpSp>
      <p:sp>
        <p:nvSpPr>
          <p:cNvPr id="19" name="Title 1">
            <a:extLst>
              <a:ext uri="{FF2B5EF4-FFF2-40B4-BE49-F238E27FC236}">
                <a16:creationId xmlns:a16="http://schemas.microsoft.com/office/drawing/2014/main" id="{12A8771A-6DD4-0982-C935-8C3E35597B86}"/>
              </a:ext>
            </a:extLst>
          </p:cNvPr>
          <p:cNvSpPr>
            <a:spLocks noGrp="1"/>
          </p:cNvSpPr>
          <p:nvPr>
            <p:ph type="title" hasCustomPrompt="1"/>
          </p:nvPr>
        </p:nvSpPr>
        <p:spPr>
          <a:xfrm>
            <a:off x="2075890" y="426086"/>
            <a:ext cx="8431796" cy="1152682"/>
          </a:xfrm>
        </p:spPr>
        <p:txBody>
          <a:bodyPr/>
          <a:lstStyle>
            <a:lvl1pPr>
              <a:defRPr b="1">
                <a:solidFill>
                  <a:schemeClr val="accent3"/>
                </a:solidFill>
              </a:defRPr>
            </a:lvl1pPr>
          </a:lstStyle>
          <a:p>
            <a:r>
              <a:rPr lang="en-US"/>
              <a:t>Q &amp; A</a:t>
            </a:r>
          </a:p>
        </p:txBody>
      </p:sp>
      <p:pic>
        <p:nvPicPr>
          <p:cNvPr id="21" name="Picture 20" descr="Icon&#10;&#10;Description automatically generated">
            <a:extLst>
              <a:ext uri="{FF2B5EF4-FFF2-40B4-BE49-F238E27FC236}">
                <a16:creationId xmlns:a16="http://schemas.microsoft.com/office/drawing/2014/main" id="{63728B86-A581-D3FA-B137-BF36C4D0F4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7292" y="354337"/>
            <a:ext cx="1347022" cy="1347022"/>
          </a:xfrm>
          <a:prstGeom prst="rect">
            <a:avLst/>
          </a:prstGeom>
        </p:spPr>
      </p:pic>
      <p:sp>
        <p:nvSpPr>
          <p:cNvPr id="23" name="Text Placeholder 22">
            <a:extLst>
              <a:ext uri="{FF2B5EF4-FFF2-40B4-BE49-F238E27FC236}">
                <a16:creationId xmlns:a16="http://schemas.microsoft.com/office/drawing/2014/main" id="{5BD4CF11-236C-DE72-2520-D6399FE0A687}"/>
              </a:ext>
            </a:extLst>
          </p:cNvPr>
          <p:cNvSpPr>
            <a:spLocks noGrp="1"/>
          </p:cNvSpPr>
          <p:nvPr>
            <p:ph type="body" sz="quarter" idx="12"/>
          </p:nvPr>
        </p:nvSpPr>
        <p:spPr>
          <a:xfrm>
            <a:off x="2468880" y="2131431"/>
            <a:ext cx="9032240" cy="332263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5198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852" y="418187"/>
            <a:ext cx="10515600" cy="836657"/>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10"/>
          <p:cNvSpPr/>
          <p:nvPr userDrawn="1"/>
        </p:nvSpPr>
        <p:spPr>
          <a:xfrm>
            <a:off x="7917663" y="1410805"/>
            <a:ext cx="962400"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dirty="0"/>
          </a:p>
        </p:txBody>
      </p:sp>
      <p:sp>
        <p:nvSpPr>
          <p:cNvPr id="8" name="Shape 11"/>
          <p:cNvSpPr/>
          <p:nvPr userDrawn="1"/>
        </p:nvSpPr>
        <p:spPr>
          <a:xfrm>
            <a:off x="8879815" y="1410805"/>
            <a:ext cx="962400"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dirty="0"/>
          </a:p>
        </p:txBody>
      </p:sp>
      <p:sp>
        <p:nvSpPr>
          <p:cNvPr id="9" name="Shape 12"/>
          <p:cNvSpPr/>
          <p:nvPr userDrawn="1"/>
        </p:nvSpPr>
        <p:spPr>
          <a:xfrm>
            <a:off x="0" y="1410805"/>
            <a:ext cx="962400" cy="102899"/>
          </a:xfrm>
          <a:prstGeom prst="rect">
            <a:avLst/>
          </a:prstGeom>
          <a:solidFill>
            <a:schemeClr val="accent4">
              <a:lumMod val="60000"/>
              <a:lumOff val="40000"/>
            </a:schemeClr>
          </a:solidFill>
          <a:ln>
            <a:noFill/>
          </a:ln>
        </p:spPr>
        <p:txBody>
          <a:bodyPr lIns="91425" tIns="91425" rIns="91425" bIns="91425" anchor="ctr" anchorCtr="0">
            <a:noAutofit/>
          </a:bodyPr>
          <a:lstStyle/>
          <a:p>
            <a:pPr lvl="0">
              <a:spcBef>
                <a:spcPts val="0"/>
              </a:spcBef>
              <a:buNone/>
            </a:pPr>
            <a:endParaRPr dirty="0"/>
          </a:p>
        </p:txBody>
      </p:sp>
      <p:sp>
        <p:nvSpPr>
          <p:cNvPr id="10" name="Shape 13"/>
          <p:cNvSpPr/>
          <p:nvPr userDrawn="1"/>
        </p:nvSpPr>
        <p:spPr>
          <a:xfrm>
            <a:off x="961901" y="1410805"/>
            <a:ext cx="6955599" cy="102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12787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8" name="TextBox 7"/>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a:xfrm>
            <a:off x="280852" y="1744612"/>
            <a:ext cx="11493136" cy="4351338"/>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0"/>
          </p:nvPr>
        </p:nvSpPr>
        <p:spPr>
          <a:xfrm>
            <a:off x="9362017"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9B3A0FC6-8040-4492-9C07-FFC688982BE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1524000"/>
            <a:ext cx="12192000" cy="5334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524000"/>
            <a:ext cx="12192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01921" y="235142"/>
            <a:ext cx="10962800" cy="102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600">
                <a:latin typeface="Arial" panose="020B0604020202020204" pitchFamily="34" charset="0"/>
                <a:cs typeface="Arial" panose="020B0604020202020204" pitchFamily="34" charset="0"/>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en-US"/>
              <a:t>Click to edit Master title style</a:t>
            </a:r>
            <a:endParaRPr/>
          </a:p>
        </p:txBody>
      </p:sp>
      <p:sp>
        <p:nvSpPr>
          <p:cNvPr id="22" name="Google Shape;22;p4"/>
          <p:cNvSpPr txBox="1">
            <a:spLocks noGrp="1"/>
          </p:cNvSpPr>
          <p:nvPr>
            <p:ph type="body" idx="1"/>
          </p:nvPr>
        </p:nvSpPr>
        <p:spPr>
          <a:xfrm>
            <a:off x="401922" y="1752601"/>
            <a:ext cx="11383679" cy="4419667"/>
          </a:xfrm>
          <a:prstGeom prst="rect">
            <a:avLst/>
          </a:prstGeom>
        </p:spPr>
        <p:txBody>
          <a:bodyPr spcFirstLastPara="1" wrap="square" lIns="91425" tIns="91425" rIns="91425" bIns="91425" anchor="t" anchorCtr="0">
            <a:noAutofit/>
          </a:bodyPr>
          <a:lstStyle>
            <a:lvl1pPr marL="346075" lvl="0" indent="-346075">
              <a:spcBef>
                <a:spcPts val="0"/>
              </a:spcBef>
              <a:spcAft>
                <a:spcPts val="0"/>
              </a:spcAft>
              <a:buSzPct val="100000"/>
              <a:buFont typeface="Arial" panose="020B0604020202020204" pitchFamily="34" charset="0"/>
              <a:buChar char="•"/>
              <a:tabLst/>
              <a:defRPr sz="2600">
                <a:solidFill>
                  <a:schemeClr val="bg2"/>
                </a:solidFill>
                <a:latin typeface="Arial" panose="020B0604020202020204" pitchFamily="34" charset="0"/>
                <a:cs typeface="Arial" panose="020B0604020202020204" pitchFamily="34" charset="0"/>
              </a:defRPr>
            </a:lvl1pPr>
            <a:lvl2pPr marL="808038" lvl="1" indent="-347663">
              <a:spcBef>
                <a:spcPts val="0"/>
              </a:spcBef>
              <a:spcAft>
                <a:spcPts val="0"/>
              </a:spcAft>
              <a:buSzPts val="1400"/>
              <a:buChar char="○"/>
              <a:tabLst/>
              <a:defRPr sz="2400">
                <a:solidFill>
                  <a:schemeClr val="bg2"/>
                </a:solidFill>
                <a:latin typeface="Arial" panose="020B0604020202020204" pitchFamily="34" charset="0"/>
                <a:cs typeface="Arial" panose="020B0604020202020204" pitchFamily="34" charset="0"/>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Edit Master text styles</a:t>
            </a:r>
          </a:p>
          <a:p>
            <a:pPr lvl="1"/>
            <a:r>
              <a:rPr lang="en-US"/>
              <a:t>subheading</a:t>
            </a:r>
          </a:p>
          <a:p>
            <a:pPr lvl="1"/>
            <a:endParaRPr lang="en-US"/>
          </a:p>
        </p:txBody>
      </p:sp>
      <p:sp>
        <p:nvSpPr>
          <p:cNvPr id="24" name="Google Shape;24;p4"/>
          <p:cNvSpPr txBox="1"/>
          <p:nvPr/>
        </p:nvSpPr>
        <p:spPr>
          <a:xfrm>
            <a:off x="2643000" y="6437525"/>
            <a:ext cx="6935200" cy="34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024B91"/>
                </a:solidFill>
                <a:latin typeface="Arial" panose="020B0604020202020204" pitchFamily="34" charset="0"/>
                <a:ea typeface="Roboto"/>
                <a:cs typeface="Arial" panose="020B0604020202020204" pitchFamily="34" charset="0"/>
                <a:sym typeface="Roboto"/>
              </a:rPr>
              <a:t>© 2021 Medicare Rights Center</a:t>
            </a:r>
            <a:endParaRPr sz="1200" b="1">
              <a:solidFill>
                <a:srgbClr val="024B91"/>
              </a:solidFill>
              <a:latin typeface="Arial" panose="020B0604020202020204" pitchFamily="34" charset="0"/>
              <a:ea typeface="Roboto"/>
              <a:cs typeface="Arial" panose="020B0604020202020204" pitchFamily="34" charset="0"/>
              <a:sym typeface="Roboto"/>
            </a:endParaRPr>
          </a:p>
          <a:p>
            <a:pPr marL="0" lvl="0" indent="0" algn="l" rtl="0">
              <a:spcBef>
                <a:spcPts val="0"/>
              </a:spcBef>
              <a:spcAft>
                <a:spcPts val="0"/>
              </a:spcAft>
              <a:buNone/>
            </a:pPr>
            <a:endParaRPr>
              <a:solidFill>
                <a:srgbClr val="024B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21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Shape 10"/>
          <p:cNvSpPr/>
          <p:nvPr userDrawn="1"/>
        </p:nvSpPr>
        <p:spPr>
          <a:xfrm>
            <a:off x="8398934" y="6754814"/>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5" name="Shape 11"/>
          <p:cNvSpPr/>
          <p:nvPr userDrawn="1"/>
        </p:nvSpPr>
        <p:spPr>
          <a:xfrm>
            <a:off x="9349317" y="6754814"/>
            <a:ext cx="28934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6" name="Shape 12"/>
          <p:cNvSpPr/>
          <p:nvPr userDrawn="1"/>
        </p:nvSpPr>
        <p:spPr>
          <a:xfrm>
            <a:off x="0" y="6754814"/>
            <a:ext cx="1322917"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7" name="Shape 13"/>
          <p:cNvSpPr/>
          <p:nvPr userDrawn="1"/>
        </p:nvSpPr>
        <p:spPr>
          <a:xfrm>
            <a:off x="1322917" y="6754814"/>
            <a:ext cx="7076016" cy="103187"/>
          </a:xfrm>
          <a:prstGeom prst="rect">
            <a:avLst/>
          </a:prstGeom>
          <a:solidFill>
            <a:schemeClr val="accent4"/>
          </a:solidFill>
          <a:ln>
            <a:noFill/>
          </a:ln>
        </p:spPr>
        <p:txBody>
          <a:bodyPr lIns="91425" tIns="91425" rIns="91425" bIns="91425" anchor="ctr"/>
          <a:lstStyle/>
          <a:p>
            <a:pPr>
              <a:spcBef>
                <a:spcPts val="0"/>
              </a:spcBef>
              <a:defRPr/>
            </a:pPr>
            <a:endParaRPr/>
          </a:p>
        </p:txBody>
      </p:sp>
      <p:cxnSp>
        <p:nvCxnSpPr>
          <p:cNvPr id="8" name="Straight Connector 7"/>
          <p:cNvCxnSpPr/>
          <p:nvPr userDrawn="1"/>
        </p:nvCxnSpPr>
        <p:spPr>
          <a:xfrm flipV="1">
            <a:off x="0" y="1406526"/>
            <a:ext cx="11228917" cy="174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2" name="Title 1"/>
          <p:cNvSpPr>
            <a:spLocks noGrp="1"/>
          </p:cNvSpPr>
          <p:nvPr>
            <p:ph type="title"/>
          </p:nvPr>
        </p:nvSpPr>
        <p:spPr>
          <a:xfrm>
            <a:off x="280852" y="418187"/>
            <a:ext cx="10515600" cy="836657"/>
          </a:xfrm>
          <a:prstGeom prst="rect">
            <a:avLst/>
          </a:prstGeom>
        </p:spPr>
        <p:txBody>
          <a:bodyPr/>
          <a:lstStyle>
            <a:lvl1pPr>
              <a:defRPr>
                <a:solidFill>
                  <a:schemeClr val="accent4"/>
                </a:solidFill>
              </a:defRPr>
            </a:lvl1pPr>
          </a:lstStyle>
          <a:p>
            <a:r>
              <a:rPr lang="en-US"/>
              <a:t>Click to edit Master title style</a:t>
            </a:r>
          </a:p>
        </p:txBody>
      </p:sp>
      <p:sp>
        <p:nvSpPr>
          <p:cNvPr id="13" name="Content Placeholder 2"/>
          <p:cNvSpPr>
            <a:spLocks noGrp="1"/>
          </p:cNvSpPr>
          <p:nvPr>
            <p:ph idx="1"/>
          </p:nvPr>
        </p:nvSpPr>
        <p:spPr>
          <a:xfrm>
            <a:off x="280852" y="1575230"/>
            <a:ext cx="11493136" cy="4520720"/>
          </a:xfrm>
        </p:spPr>
        <p:txBody>
          <a:bodyPr/>
          <a:lstStyle>
            <a:lvl2pPr marL="685800" indent="-228600">
              <a:buFont typeface="Wingdings" panose="05000000000000000000" pitchFamily="2" charset="2"/>
              <a:buChar char="§"/>
              <a:defRPr/>
            </a:lvl2pPr>
            <a:lvl3pPr marL="1143000" indent="-228600">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82952BD1-1BA0-423F-8F65-1A49B6E304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Shape 15"/>
          <p:cNvSpPr/>
          <p:nvPr userDrawn="1"/>
        </p:nvSpPr>
        <p:spPr>
          <a:xfrm>
            <a:off x="0" y="1"/>
            <a:ext cx="12192000" cy="5324475"/>
          </a:xfrm>
          <a:prstGeom prst="rect">
            <a:avLst/>
          </a:prstGeom>
          <a:solidFill>
            <a:schemeClr val="bg1">
              <a:lumMod val="95000"/>
            </a:schemeClr>
          </a:solidFill>
          <a:ln>
            <a:noFill/>
          </a:ln>
        </p:spPr>
        <p:txBody>
          <a:bodyPr lIns="91425" tIns="91425" rIns="91425" bIns="91425" anchor="ctr"/>
          <a:lstStyle/>
          <a:p>
            <a:pPr>
              <a:spcBef>
                <a:spcPts val="0"/>
              </a:spcBef>
              <a:defRPr/>
            </a:pPr>
            <a:endParaRPr/>
          </a:p>
        </p:txBody>
      </p:sp>
      <p:sp>
        <p:nvSpPr>
          <p:cNvPr id="4" name="Shape 18"/>
          <p:cNvSpPr/>
          <p:nvPr userDrawn="1"/>
        </p:nvSpPr>
        <p:spPr>
          <a:xfrm>
            <a:off x="4064000" y="5324475"/>
            <a:ext cx="4064000" cy="101600"/>
          </a:xfrm>
          <a:prstGeom prst="rect">
            <a:avLst/>
          </a:prstGeom>
          <a:solidFill>
            <a:schemeClr val="accent4">
              <a:lumMod val="40000"/>
              <a:lumOff val="60000"/>
            </a:schemeClr>
          </a:solidFill>
          <a:ln>
            <a:noFill/>
          </a:ln>
        </p:spPr>
        <p:txBody>
          <a:bodyPr lIns="91425" tIns="91425" rIns="91425" bIns="91425" anchor="ctr"/>
          <a:lstStyle/>
          <a:p>
            <a:pPr>
              <a:spcBef>
                <a:spcPts val="0"/>
              </a:spcBef>
              <a:defRPr/>
            </a:pPr>
            <a:endParaRPr/>
          </a:p>
        </p:txBody>
      </p:sp>
      <p:sp>
        <p:nvSpPr>
          <p:cNvPr id="5" name="Shape 19"/>
          <p:cNvSpPr/>
          <p:nvPr userDrawn="1"/>
        </p:nvSpPr>
        <p:spPr>
          <a:xfrm>
            <a:off x="8128000" y="5324475"/>
            <a:ext cx="4064000" cy="101600"/>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6" name="Shape 20"/>
          <p:cNvSpPr/>
          <p:nvPr userDrawn="1"/>
        </p:nvSpPr>
        <p:spPr>
          <a:xfrm>
            <a:off x="0" y="5324475"/>
            <a:ext cx="4064000" cy="101600"/>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7" name="TextBox 6"/>
          <p:cNvSpPr txBox="1"/>
          <p:nvPr userDrawn="1"/>
        </p:nvSpPr>
        <p:spPr>
          <a:xfrm>
            <a:off x="4470400" y="6446839"/>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
        <p:nvSpPr>
          <p:cNvPr id="13" name="Title 1"/>
          <p:cNvSpPr>
            <a:spLocks noGrp="1"/>
          </p:cNvSpPr>
          <p:nvPr>
            <p:ph type="title"/>
          </p:nvPr>
        </p:nvSpPr>
        <p:spPr>
          <a:xfrm>
            <a:off x="831851" y="3429001"/>
            <a:ext cx="10515600" cy="977537"/>
          </a:xfrm>
          <a:prstGeom prst="rect">
            <a:avLst/>
          </a:prstGeom>
        </p:spPr>
        <p:txBody>
          <a:bodyPr>
            <a:noAutofit/>
          </a:bodyPr>
          <a:lstStyle>
            <a:lvl1pPr algn="ctr">
              <a:lnSpc>
                <a:spcPct val="100000"/>
              </a:lnSpc>
              <a:defRPr sz="5500" baseline="0">
                <a:solidFill>
                  <a:srgbClr val="373D6D"/>
                </a:solidFill>
              </a:defRPr>
            </a:lvl1pPr>
          </a:lstStyle>
          <a:p>
            <a:r>
              <a:rPr lang="en-US"/>
              <a:t>Click to edit Master title style</a:t>
            </a:r>
          </a:p>
        </p:txBody>
      </p:sp>
      <p:sp>
        <p:nvSpPr>
          <p:cNvPr id="8" name="Slide Number Placeholder 5"/>
          <p:cNvSpPr>
            <a:spLocks noGrp="1"/>
          </p:cNvSpPr>
          <p:nvPr>
            <p:ph type="sldNum" sz="quarter" idx="10"/>
          </p:nvPr>
        </p:nvSpPr>
        <p:spPr>
          <a:xfrm>
            <a:off x="9347200" y="6446839"/>
            <a:ext cx="2743200" cy="365125"/>
          </a:xfrm>
          <a:prstGeom prst="rect">
            <a:avLst/>
          </a:prstGeom>
        </p:spPr>
        <p:txBody>
          <a:bodyPr vert="horz" lIns="91440" tIns="45720" rIns="91440" bIns="45720" rtlCol="0" anchor="ctr"/>
          <a:lstStyle>
            <a:lvl1pPr algn="r">
              <a:defRPr sz="1200" dirty="0" smtClean="0">
                <a:solidFill>
                  <a:schemeClr val="tx1">
                    <a:tint val="75000"/>
                  </a:schemeClr>
                </a:solidFill>
              </a:defRPr>
            </a:lvl1pPr>
          </a:lstStyle>
          <a:p>
            <a:pPr>
              <a:defRPr/>
            </a:pPr>
            <a:r>
              <a:rPr lang="en-US"/>
              <a:t> Page </a:t>
            </a:r>
            <a:fld id="{1B00ACD6-4991-416A-BFEA-904181ADE0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care Minute title slide">
    <p:spTree>
      <p:nvGrpSpPr>
        <p:cNvPr id="1" name=""/>
        <p:cNvGrpSpPr/>
        <p:nvPr/>
      </p:nvGrpSpPr>
      <p:grpSpPr>
        <a:xfrm>
          <a:off x="0" y="0"/>
          <a:ext cx="0" cy="0"/>
          <a:chOff x="0" y="0"/>
          <a:chExt cx="0" cy="0"/>
        </a:xfrm>
      </p:grpSpPr>
      <p:pic>
        <p:nvPicPr>
          <p:cNvPr id="44" name="Picture 14">
            <a:extLst>
              <a:ext uri="{FF2B5EF4-FFF2-40B4-BE49-F238E27FC236}">
                <a16:creationId xmlns:a16="http://schemas.microsoft.com/office/drawing/2014/main" id="{4C98D631-1563-9AFC-E9D3-F119CD4E671B}"/>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40559" r="19759" b="66694"/>
          <a:stretch/>
        </p:blipFill>
        <p:spPr>
          <a:xfrm rot="-4233034" flipH="1">
            <a:off x="7725874" y="2706951"/>
            <a:ext cx="6160315" cy="4202282"/>
          </a:xfrm>
          <a:prstGeom prst="rect">
            <a:avLst/>
          </a:prstGeom>
        </p:spPr>
      </p:pic>
      <p:pic>
        <p:nvPicPr>
          <p:cNvPr id="43" name="Picture 13">
            <a:extLst>
              <a:ext uri="{FF2B5EF4-FFF2-40B4-BE49-F238E27FC236}">
                <a16:creationId xmlns:a16="http://schemas.microsoft.com/office/drawing/2014/main" id="{8E42D576-D631-263D-E4BB-3C1FF617A118}"/>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7438" t="17556" r="30958" b="49299"/>
          <a:stretch/>
        </p:blipFill>
        <p:spPr>
          <a:xfrm rot="733574" flipV="1">
            <a:off x="5419888" y="-765881"/>
            <a:ext cx="7068428" cy="2876601"/>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783224" y="3419669"/>
            <a:ext cx="9815744" cy="846662"/>
          </a:xfrm>
        </p:spPr>
        <p:txBody>
          <a:bodyPr anchor="b">
            <a:normAutofit/>
          </a:bodyPr>
          <a:lstStyle>
            <a:lvl1pPr algn="l">
              <a:lnSpc>
                <a:spcPct val="100000"/>
              </a:lnSpc>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769168" y="2627450"/>
            <a:ext cx="4016188" cy="509073"/>
          </a:xfrm>
          <a:prstGeom prst="roundRect">
            <a:avLst/>
          </a:prstGeom>
          <a:solidFill>
            <a:schemeClr val="tx2"/>
          </a:solidFill>
          <a:effectLst>
            <a:softEdge rad="0"/>
          </a:effectLst>
        </p:spPr>
        <p:txBody>
          <a:bodyPr anchor="ctr" anchorCtr="0">
            <a:normAutofit/>
          </a:bodyPr>
          <a:lstStyle>
            <a:lvl1pPr marL="0" indent="0" algn="ctr">
              <a:buNone/>
              <a:defRPr sz="2000">
                <a:solidFill>
                  <a:schemeClr val="bg1"/>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769168" y="6356349"/>
            <a:ext cx="2743200" cy="365125"/>
          </a:xfrm>
        </p:spPr>
        <p:txBody>
          <a:bodyPr/>
          <a:lstStyle>
            <a:lvl1pPr algn="l">
              <a:defRPr/>
            </a:lvl1pPr>
          </a:lstStyle>
          <a:p>
            <a:fld id="{2A3F6121-7E7D-4058-A6FF-846C80794112}" type="slidenum">
              <a:rPr lang="en-US" smtClean="0"/>
              <a:pPr/>
              <a:t>‹#›</a:t>
            </a:fld>
            <a:endParaRPr lang="en-US"/>
          </a:p>
        </p:txBody>
      </p:sp>
      <p:pic>
        <p:nvPicPr>
          <p:cNvPr id="11" name="Picture 2">
            <a:extLst>
              <a:ext uri="{FF2B5EF4-FFF2-40B4-BE49-F238E27FC236}">
                <a16:creationId xmlns:a16="http://schemas.microsoft.com/office/drawing/2014/main" id="{8E50C07C-2267-58E0-25B5-D31086FE004F}"/>
              </a:ext>
            </a:extLst>
          </p:cNvPr>
          <p:cNvPicPr>
            <a:picLocks noChangeAspect="1"/>
          </p:cNvPicPr>
          <p:nvPr userDrawn="1"/>
        </p:nvPicPr>
        <p:blipFill>
          <a:blip r:embed="rId4"/>
          <a:srcRect/>
          <a:stretch>
            <a:fillRect/>
          </a:stretch>
        </p:blipFill>
        <p:spPr>
          <a:xfrm>
            <a:off x="769168" y="854117"/>
            <a:ext cx="3575023" cy="1201207"/>
          </a:xfrm>
          <a:prstGeom prst="rect">
            <a:avLst/>
          </a:prstGeom>
        </p:spPr>
      </p:pic>
    </p:spTree>
    <p:extLst>
      <p:ext uri="{BB962C8B-B14F-4D97-AF65-F5344CB8AC3E}">
        <p14:creationId xmlns:p14="http://schemas.microsoft.com/office/powerpoint/2010/main" val="112855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General title slide">
    <p:spTree>
      <p:nvGrpSpPr>
        <p:cNvPr id="1" name=""/>
        <p:cNvGrpSpPr/>
        <p:nvPr/>
      </p:nvGrpSpPr>
      <p:grpSpPr>
        <a:xfrm>
          <a:off x="0" y="0"/>
          <a:ext cx="0" cy="0"/>
          <a:chOff x="0" y="0"/>
          <a:chExt cx="0" cy="0"/>
        </a:xfrm>
      </p:grpSpPr>
      <p:pic>
        <p:nvPicPr>
          <p:cNvPr id="7" name="Picture 14">
            <a:extLst>
              <a:ext uri="{FF2B5EF4-FFF2-40B4-BE49-F238E27FC236}">
                <a16:creationId xmlns:a16="http://schemas.microsoft.com/office/drawing/2014/main" id="{4949A51D-3838-287D-BFF6-AFAA5829D3C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40559" r="19759" b="66694"/>
          <a:stretch/>
        </p:blipFill>
        <p:spPr>
          <a:xfrm rot="-4233034" flipH="1">
            <a:off x="7725872" y="2706951"/>
            <a:ext cx="6160315" cy="4202282"/>
          </a:xfrm>
          <a:prstGeom prst="rect">
            <a:avLst/>
          </a:prstGeom>
        </p:spPr>
      </p:pic>
      <p:sp>
        <p:nvSpPr>
          <p:cNvPr id="2" name="Title 1">
            <a:extLst>
              <a:ext uri="{FF2B5EF4-FFF2-40B4-BE49-F238E27FC236}">
                <a16:creationId xmlns:a16="http://schemas.microsoft.com/office/drawing/2014/main" id="{29A6C1FB-5915-E6E8-C61A-FC12362C9653}"/>
              </a:ext>
            </a:extLst>
          </p:cNvPr>
          <p:cNvSpPr>
            <a:spLocks noGrp="1"/>
          </p:cNvSpPr>
          <p:nvPr>
            <p:ph type="ctrTitle"/>
          </p:nvPr>
        </p:nvSpPr>
        <p:spPr>
          <a:xfrm>
            <a:off x="637511" y="2403783"/>
            <a:ext cx="9815744" cy="846662"/>
          </a:xfrm>
        </p:spPr>
        <p:txBody>
          <a:bodyPr anchor="b">
            <a:normAutofit/>
          </a:bodyPr>
          <a:lstStyle>
            <a:lvl1pPr algn="l">
              <a:defRPr sz="4800">
                <a:solidFill>
                  <a:schemeClr val="tx2"/>
                </a:solidFill>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9424D7A5-671A-0BD9-0A38-1F299FC258EC}"/>
              </a:ext>
            </a:extLst>
          </p:cNvPr>
          <p:cNvSpPr>
            <a:spLocks noGrp="1"/>
          </p:cNvSpPr>
          <p:nvPr>
            <p:ph type="subTitle" idx="1"/>
          </p:nvPr>
        </p:nvSpPr>
        <p:spPr>
          <a:xfrm>
            <a:off x="623455" y="3429000"/>
            <a:ext cx="9144000" cy="437302"/>
          </a:xfrm>
        </p:spPr>
        <p:txBody>
          <a:bodyPr/>
          <a:lstStyle>
            <a:lvl1pPr marL="0" indent="0" algn="l">
              <a:buNone/>
              <a:defRPr sz="2400">
                <a:solidFill>
                  <a:schemeClr val="accent3"/>
                </a:solidFill>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82C81F7-E1C0-3E95-0C01-6D2A8CBAD97E}"/>
              </a:ext>
            </a:extLst>
          </p:cNvPr>
          <p:cNvSpPr>
            <a:spLocks noGrp="1"/>
          </p:cNvSpPr>
          <p:nvPr>
            <p:ph type="ftr" sz="quarter" idx="11"/>
          </p:nvPr>
        </p:nvSpPr>
        <p:spPr/>
        <p:txBody>
          <a:bodyPr/>
          <a:lstStyle>
            <a:lvl1pPr>
              <a:defRPr>
                <a:solidFill>
                  <a:schemeClr val="tx1"/>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ED9C714-8F06-4983-C6AD-62B6C5F8AAA7}"/>
              </a:ext>
            </a:extLst>
          </p:cNvPr>
          <p:cNvSpPr>
            <a:spLocks noGrp="1"/>
          </p:cNvSpPr>
          <p:nvPr>
            <p:ph type="sldNum" sz="quarter" idx="12"/>
          </p:nvPr>
        </p:nvSpPr>
        <p:spPr>
          <a:xfrm>
            <a:off x="838200" y="6352528"/>
            <a:ext cx="2743200" cy="365125"/>
          </a:xfrm>
        </p:spPr>
        <p:txBody>
          <a:bodyPr/>
          <a:lstStyle>
            <a:lvl1pPr algn="l">
              <a:defRPr/>
            </a:lvl1pPr>
          </a:lstStyle>
          <a:p>
            <a:fld id="{2A3F6121-7E7D-4058-A6FF-846C80794112}" type="slidenum">
              <a:rPr lang="en-US" smtClean="0"/>
              <a:pPr/>
              <a:t>‹#›</a:t>
            </a:fld>
            <a:endParaRPr lang="en-US"/>
          </a:p>
        </p:txBody>
      </p:sp>
      <p:pic>
        <p:nvPicPr>
          <p:cNvPr id="4" name="Picture 2">
            <a:extLst>
              <a:ext uri="{FF2B5EF4-FFF2-40B4-BE49-F238E27FC236}">
                <a16:creationId xmlns:a16="http://schemas.microsoft.com/office/drawing/2014/main" id="{B4978ED8-D8CB-FB37-F414-8AA7933679B7}"/>
              </a:ext>
            </a:extLst>
          </p:cNvPr>
          <p:cNvPicPr>
            <a:picLocks noChangeAspect="1"/>
          </p:cNvPicPr>
          <p:nvPr userDrawn="1"/>
        </p:nvPicPr>
        <p:blipFill>
          <a:blip r:embed="rId3"/>
          <a:srcRect/>
          <a:stretch>
            <a:fillRect/>
          </a:stretch>
        </p:blipFill>
        <p:spPr>
          <a:xfrm>
            <a:off x="637511" y="713148"/>
            <a:ext cx="3484861" cy="1589968"/>
          </a:xfrm>
          <a:prstGeom prst="rect">
            <a:avLst/>
          </a:prstGeom>
        </p:spPr>
      </p:pic>
      <p:pic>
        <p:nvPicPr>
          <p:cNvPr id="8" name="Picture 13">
            <a:extLst>
              <a:ext uri="{FF2B5EF4-FFF2-40B4-BE49-F238E27FC236}">
                <a16:creationId xmlns:a16="http://schemas.microsoft.com/office/drawing/2014/main" id="{715D5B2E-B272-5160-F960-BD83823F8026}"/>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l="7438" t="17556" r="30958" b="49299"/>
          <a:stretch/>
        </p:blipFill>
        <p:spPr>
          <a:xfrm rot="1383984" flipV="1">
            <a:off x="7693029" y="-598689"/>
            <a:ext cx="7077665" cy="2880360"/>
          </a:xfrm>
          <a:prstGeom prst="rect">
            <a:avLst/>
          </a:prstGeom>
        </p:spPr>
      </p:pic>
    </p:spTree>
    <p:extLst>
      <p:ext uri="{BB962C8B-B14F-4D97-AF65-F5344CB8AC3E}">
        <p14:creationId xmlns:p14="http://schemas.microsoft.com/office/powerpoint/2010/main" val="95849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care Rights promo slide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FB524AAB-3EC9-4ED7-F6F5-3964674A9D2E}"/>
              </a:ext>
            </a:extLst>
          </p:cNvPr>
          <p:cNvGrpSpPr/>
          <p:nvPr userDrawn="1"/>
        </p:nvGrpSpPr>
        <p:grpSpPr>
          <a:xfrm>
            <a:off x="381000" y="660156"/>
            <a:ext cx="9685351" cy="5257536"/>
            <a:chOff x="0" y="0"/>
            <a:chExt cx="3499673" cy="1899741"/>
          </a:xfrm>
          <a:solidFill>
            <a:schemeClr val="bg2"/>
          </a:solidFill>
        </p:grpSpPr>
        <p:sp>
          <p:nvSpPr>
            <p:cNvPr id="6" name="Freeform 3">
              <a:extLst>
                <a:ext uri="{FF2B5EF4-FFF2-40B4-BE49-F238E27FC236}">
                  <a16:creationId xmlns:a16="http://schemas.microsoft.com/office/drawing/2014/main" id="{08277831-6185-2DC9-152F-8715E03CF2D9}"/>
                </a:ext>
              </a:extLst>
            </p:cNvPr>
            <p:cNvSpPr/>
            <p:nvPr/>
          </p:nvSpPr>
          <p:spPr>
            <a:xfrm>
              <a:off x="0" y="0"/>
              <a:ext cx="3499674" cy="1899741"/>
            </a:xfrm>
            <a:custGeom>
              <a:avLst/>
              <a:gdLst/>
              <a:ahLst/>
              <a:cxnLst/>
              <a:rect l="l" t="t" r="r" b="b"/>
              <a:pathLst>
                <a:path w="3499674" h="1899741">
                  <a:moveTo>
                    <a:pt x="3375213" y="1899741"/>
                  </a:moveTo>
                  <a:lnTo>
                    <a:pt x="124460" y="1899741"/>
                  </a:lnTo>
                  <a:cubicBezTo>
                    <a:pt x="55880" y="1899741"/>
                    <a:pt x="0" y="1843861"/>
                    <a:pt x="0" y="1775281"/>
                  </a:cubicBezTo>
                  <a:lnTo>
                    <a:pt x="0" y="124460"/>
                  </a:lnTo>
                  <a:cubicBezTo>
                    <a:pt x="0" y="55880"/>
                    <a:pt x="55880" y="0"/>
                    <a:pt x="124460" y="0"/>
                  </a:cubicBezTo>
                  <a:lnTo>
                    <a:pt x="3375213" y="0"/>
                  </a:lnTo>
                  <a:cubicBezTo>
                    <a:pt x="3443794" y="0"/>
                    <a:pt x="3499674" y="55880"/>
                    <a:pt x="3499674" y="124460"/>
                  </a:cubicBezTo>
                  <a:lnTo>
                    <a:pt x="3499674" y="1775281"/>
                  </a:lnTo>
                  <a:cubicBezTo>
                    <a:pt x="3499674" y="1843861"/>
                    <a:pt x="3443794" y="1899741"/>
                    <a:pt x="3375213" y="1899741"/>
                  </a:cubicBezTo>
                  <a:close/>
                </a:path>
              </a:pathLst>
            </a:custGeom>
            <a:grpFill/>
          </p:spPr>
          <p:txBody>
            <a:bodyPr/>
            <a:lstStyle/>
            <a:p>
              <a:endParaRPr lang="en-US"/>
            </a:p>
          </p:txBody>
        </p:sp>
      </p:grpSp>
      <p:grpSp>
        <p:nvGrpSpPr>
          <p:cNvPr id="7" name="Group 4">
            <a:extLst>
              <a:ext uri="{FF2B5EF4-FFF2-40B4-BE49-F238E27FC236}">
                <a16:creationId xmlns:a16="http://schemas.microsoft.com/office/drawing/2014/main" id="{F78D444E-194A-93C3-7014-742D5E8B9192}"/>
              </a:ext>
            </a:extLst>
          </p:cNvPr>
          <p:cNvGrpSpPr/>
          <p:nvPr userDrawn="1"/>
        </p:nvGrpSpPr>
        <p:grpSpPr>
          <a:xfrm>
            <a:off x="6015406" y="660156"/>
            <a:ext cx="4772797" cy="5257536"/>
            <a:chOff x="0" y="0"/>
            <a:chExt cx="1724587" cy="1899741"/>
          </a:xfrm>
          <a:solidFill>
            <a:schemeClr val="tx2"/>
          </a:solidFill>
        </p:grpSpPr>
        <p:sp>
          <p:nvSpPr>
            <p:cNvPr id="8" name="Freeform 5">
              <a:extLst>
                <a:ext uri="{FF2B5EF4-FFF2-40B4-BE49-F238E27FC236}">
                  <a16:creationId xmlns:a16="http://schemas.microsoft.com/office/drawing/2014/main" id="{68F00E97-D3A3-F56B-A71F-E584A1FF176A}"/>
                </a:ext>
              </a:extLst>
            </p:cNvPr>
            <p:cNvSpPr/>
            <p:nvPr/>
          </p:nvSpPr>
          <p:spPr>
            <a:xfrm>
              <a:off x="0" y="0"/>
              <a:ext cx="1724587" cy="1899741"/>
            </a:xfrm>
            <a:custGeom>
              <a:avLst/>
              <a:gdLst/>
              <a:ahLst/>
              <a:cxnLst/>
              <a:rect l="l" t="t" r="r" b="b"/>
              <a:pathLst>
                <a:path w="1724587" h="1899741">
                  <a:moveTo>
                    <a:pt x="1600127" y="1899741"/>
                  </a:moveTo>
                  <a:lnTo>
                    <a:pt x="124460" y="1899741"/>
                  </a:lnTo>
                  <a:cubicBezTo>
                    <a:pt x="55880" y="1899741"/>
                    <a:pt x="0" y="1843861"/>
                    <a:pt x="0" y="1775281"/>
                  </a:cubicBezTo>
                  <a:lnTo>
                    <a:pt x="0" y="124460"/>
                  </a:lnTo>
                  <a:cubicBezTo>
                    <a:pt x="0" y="55880"/>
                    <a:pt x="55880" y="0"/>
                    <a:pt x="124460" y="0"/>
                  </a:cubicBezTo>
                  <a:lnTo>
                    <a:pt x="1600127" y="0"/>
                  </a:lnTo>
                  <a:cubicBezTo>
                    <a:pt x="1668707" y="0"/>
                    <a:pt x="1724587" y="55880"/>
                    <a:pt x="1724587" y="124460"/>
                  </a:cubicBezTo>
                  <a:lnTo>
                    <a:pt x="1724587" y="1775281"/>
                  </a:lnTo>
                  <a:cubicBezTo>
                    <a:pt x="1724587" y="1843861"/>
                    <a:pt x="1668707" y="1899741"/>
                    <a:pt x="1600127" y="1899741"/>
                  </a:cubicBezTo>
                  <a:close/>
                </a:path>
              </a:pathLst>
            </a:custGeom>
            <a:grpFill/>
          </p:spPr>
          <p:txBody>
            <a:bodyPr/>
            <a:lstStyle/>
            <a:p>
              <a:endParaRPr lang="en-US"/>
            </a:p>
          </p:txBody>
        </p:sp>
      </p:grpSp>
      <p:grpSp>
        <p:nvGrpSpPr>
          <p:cNvPr id="11" name="Group 6">
            <a:extLst>
              <a:ext uri="{FF2B5EF4-FFF2-40B4-BE49-F238E27FC236}">
                <a16:creationId xmlns:a16="http://schemas.microsoft.com/office/drawing/2014/main" id="{9114FF1C-B8A2-0ADD-80A5-2C4AC3E73E3B}"/>
              </a:ext>
            </a:extLst>
          </p:cNvPr>
          <p:cNvGrpSpPr>
            <a:grpSpLocks noChangeAspect="1"/>
          </p:cNvGrpSpPr>
          <p:nvPr userDrawn="1"/>
        </p:nvGrpSpPr>
        <p:grpSpPr>
          <a:xfrm>
            <a:off x="6578864" y="660156"/>
            <a:ext cx="5257536" cy="5257536"/>
            <a:chOff x="0" y="0"/>
            <a:chExt cx="6350000" cy="6350000"/>
          </a:xfrm>
        </p:grpSpPr>
        <p:sp>
          <p:nvSpPr>
            <p:cNvPr id="13" name="Freeform 7">
              <a:extLst>
                <a:ext uri="{FF2B5EF4-FFF2-40B4-BE49-F238E27FC236}">
                  <a16:creationId xmlns:a16="http://schemas.microsoft.com/office/drawing/2014/main" id="{1364FAEE-DE17-F08C-EC29-987CF463B3A1}"/>
                </a:ext>
              </a:extLst>
            </p:cNvPr>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extLst>
                  <a:ext uri="{28A0092B-C50C-407E-A947-70E740481C1C}">
                    <a14:useLocalDpi xmlns:a14="http://schemas.microsoft.com/office/drawing/2010/main"/>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id="{69630AA7-47B6-10FE-7883-564898797477}"/>
              </a:ext>
            </a:extLst>
          </p:cNvPr>
          <p:cNvSpPr txBox="1"/>
          <p:nvPr userDrawn="1"/>
        </p:nvSpPr>
        <p:spPr>
          <a:xfrm>
            <a:off x="685799" y="2688501"/>
            <a:ext cx="5171215" cy="3028842"/>
          </a:xfrm>
          <a:prstGeom prst="rect">
            <a:avLst/>
          </a:prstGeom>
          <a:noFill/>
        </p:spPr>
        <p:txBody>
          <a:bodyPr wrap="square">
            <a:spAutoFit/>
          </a:bodyPr>
          <a:lstStyle/>
          <a:p>
            <a:pPr marL="0" marR="0" lvl="0" indent="-111759" algn="l" defTabSz="914400" rtl="0" eaLnBrk="1" fontAlgn="auto" latinLnBrk="0" hangingPunct="1">
              <a:lnSpc>
                <a:spcPct val="114000"/>
              </a:lnSpc>
              <a:spcBef>
                <a:spcPts val="0"/>
              </a:spcBef>
              <a:spcAft>
                <a:spcPts val="1200"/>
              </a:spcAft>
              <a:buClrTx/>
              <a:buSzTx/>
              <a:buFont typeface="Arial"/>
              <a:buNone/>
              <a:tabLst/>
              <a:defRPr/>
            </a:pPr>
            <a:r>
              <a:rPr lang="en-US" sz="2000">
                <a:latin typeface="Avenir Next LT Pro" panose="020B0504020202020204" pitchFamily="34" charset="0"/>
              </a:rPr>
              <a:t>The Medicare Rights Center is a national, nonprofit consumer service organization that works to ensure access to affordable health care for older adults and people with disabilities through: </a:t>
            </a:r>
          </a:p>
          <a:p>
            <a:pPr marL="690881" lvl="1" indent="-345440">
              <a:lnSpc>
                <a:spcPct val="114000"/>
              </a:lnSpc>
              <a:buFont typeface="Arial"/>
              <a:buChar char="•"/>
            </a:pPr>
            <a:r>
              <a:rPr lang="en-US" sz="2000">
                <a:latin typeface="Avenir Next LT Pro" panose="020B0504020202020204" pitchFamily="34" charset="0"/>
              </a:rPr>
              <a:t>Counseling and advocacy</a:t>
            </a:r>
          </a:p>
          <a:p>
            <a:pPr marL="690881" lvl="1" indent="-345440">
              <a:lnSpc>
                <a:spcPct val="114000"/>
              </a:lnSpc>
              <a:buFont typeface="Arial"/>
              <a:buChar char="•"/>
            </a:pPr>
            <a:r>
              <a:rPr lang="en-US" sz="2000">
                <a:latin typeface="Avenir Next LT Pro" panose="020B0504020202020204" pitchFamily="34" charset="0"/>
              </a:rPr>
              <a:t>Educational programs</a:t>
            </a:r>
          </a:p>
          <a:p>
            <a:pPr marL="690881" lvl="1" indent="-345440">
              <a:lnSpc>
                <a:spcPct val="114000"/>
              </a:lnSpc>
              <a:buFont typeface="Arial"/>
              <a:buChar char="•"/>
            </a:pPr>
            <a:r>
              <a:rPr lang="en-US" sz="2000">
                <a:latin typeface="Avenir Next LT Pro" panose="020B0504020202020204" pitchFamily="34" charset="0"/>
              </a:rPr>
              <a:t>Public policy initiatives</a:t>
            </a:r>
          </a:p>
        </p:txBody>
      </p:sp>
      <p:sp>
        <p:nvSpPr>
          <p:cNvPr id="17" name="TextBox 16">
            <a:extLst>
              <a:ext uri="{FF2B5EF4-FFF2-40B4-BE49-F238E27FC236}">
                <a16:creationId xmlns:a16="http://schemas.microsoft.com/office/drawing/2014/main" id="{4BAB5163-46A8-34CD-7EB1-B7555CDF65D0}"/>
              </a:ext>
            </a:extLst>
          </p:cNvPr>
          <p:cNvSpPr txBox="1"/>
          <p:nvPr userDrawn="1"/>
        </p:nvSpPr>
        <p:spPr>
          <a:xfrm>
            <a:off x="685798" y="840362"/>
            <a:ext cx="5171215" cy="1846659"/>
          </a:xfrm>
          <a:prstGeom prst="rect">
            <a:avLst/>
          </a:prstGeom>
          <a:noFill/>
        </p:spPr>
        <p:txBody>
          <a:bodyPr wrap="square">
            <a:spAutoFit/>
          </a:bodyPr>
          <a:lstStyle/>
          <a:p>
            <a:pPr>
              <a:lnSpc>
                <a:spcPct val="100000"/>
              </a:lnSpc>
            </a:pPr>
            <a:r>
              <a:rPr lang="en-US" sz="3800" b="1">
                <a:solidFill>
                  <a:schemeClr val="tx2"/>
                </a:solidFill>
                <a:latin typeface="Avenir Next LT Pro" panose="020B0504020202020204" pitchFamily="34" charset="0"/>
              </a:rPr>
              <a:t>About the </a:t>
            </a:r>
          </a:p>
          <a:p>
            <a:pPr>
              <a:lnSpc>
                <a:spcPct val="100000"/>
              </a:lnSpc>
            </a:pPr>
            <a:r>
              <a:rPr lang="en-US" sz="3800" b="1">
                <a:solidFill>
                  <a:schemeClr val="tx2"/>
                </a:solidFill>
                <a:latin typeface="Avenir Next LT Pro" panose="020B0504020202020204" pitchFamily="34" charset="0"/>
              </a:rPr>
              <a:t>Medicare Rights Center</a:t>
            </a:r>
          </a:p>
        </p:txBody>
      </p:sp>
    </p:spTree>
    <p:extLst>
      <p:ext uri="{BB962C8B-B14F-4D97-AF65-F5344CB8AC3E}">
        <p14:creationId xmlns:p14="http://schemas.microsoft.com/office/powerpoint/2010/main" val="221001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B8EF2-4ACE-4161-21C5-4D4386FF0439}"/>
              </a:ext>
            </a:extLst>
          </p:cNvPr>
          <p:cNvSpPr>
            <a:spLocks noGrp="1"/>
          </p:cNvSpPr>
          <p:nvPr>
            <p:ph type="title"/>
          </p:nvPr>
        </p:nvSpPr>
        <p:spPr>
          <a:xfrm>
            <a:off x="838200" y="365125"/>
            <a:ext cx="9669486" cy="1325563"/>
          </a:xfrm>
        </p:spPr>
        <p:txBody>
          <a:bodyPr/>
          <a:lstStyle>
            <a:lvl1pPr>
              <a:defRPr b="1">
                <a:solidFill>
                  <a:schemeClr val="tx2"/>
                </a:solidFill>
              </a:defRPr>
            </a:lvl1pPr>
          </a:lstStyle>
          <a:p>
            <a:endParaRPr lang="en-US"/>
          </a:p>
        </p:txBody>
      </p:sp>
      <p:sp>
        <p:nvSpPr>
          <p:cNvPr id="3" name="Footer Placeholder 2">
            <a:extLst>
              <a:ext uri="{FF2B5EF4-FFF2-40B4-BE49-F238E27FC236}">
                <a16:creationId xmlns:a16="http://schemas.microsoft.com/office/drawing/2014/main" id="{3B204889-6078-F7FC-3033-7D6611D14815}"/>
              </a:ext>
            </a:extLst>
          </p:cNvPr>
          <p:cNvSpPr>
            <a:spLocks noGrp="1"/>
          </p:cNvSpPr>
          <p:nvPr>
            <p:ph type="ftr" sz="quarter" idx="10"/>
          </p:nvPr>
        </p:nvSpPr>
        <p:spPr/>
        <p:txBody>
          <a:bodyPr/>
          <a:lstStyle/>
          <a:p>
            <a:r>
              <a:rPr lang="en-US"/>
              <a:t>© 2023 Medicare Rights Center</a:t>
            </a:r>
          </a:p>
        </p:txBody>
      </p:sp>
      <p:sp>
        <p:nvSpPr>
          <p:cNvPr id="4" name="Slide Number Placeholder 3">
            <a:extLst>
              <a:ext uri="{FF2B5EF4-FFF2-40B4-BE49-F238E27FC236}">
                <a16:creationId xmlns:a16="http://schemas.microsoft.com/office/drawing/2014/main" id="{77C543C6-AF89-70E7-7052-28C7C2135CE3}"/>
              </a:ext>
            </a:extLst>
          </p:cNvPr>
          <p:cNvSpPr>
            <a:spLocks noGrp="1"/>
          </p:cNvSpPr>
          <p:nvPr>
            <p:ph type="sldNum" sz="quarter" idx="11"/>
          </p:nvPr>
        </p:nvSpPr>
        <p:spPr/>
        <p:txBody>
          <a:bodyPr/>
          <a:lstStyle/>
          <a:p>
            <a:fld id="{2A3F6121-7E7D-4058-A6FF-846C80794112}" type="slidenum">
              <a:rPr lang="en-US" smtClean="0"/>
              <a:pPr/>
              <a:t>‹#›</a:t>
            </a:fld>
            <a:endParaRPr lang="en-US"/>
          </a:p>
        </p:txBody>
      </p:sp>
      <p:grpSp>
        <p:nvGrpSpPr>
          <p:cNvPr id="5" name="Group 2">
            <a:extLst>
              <a:ext uri="{FF2B5EF4-FFF2-40B4-BE49-F238E27FC236}">
                <a16:creationId xmlns:a16="http://schemas.microsoft.com/office/drawing/2014/main" id="{9DD3C2E6-0FA4-AA74-4EEC-02EA8671BD1B}"/>
              </a:ext>
            </a:extLst>
          </p:cNvPr>
          <p:cNvGrpSpPr/>
          <p:nvPr userDrawn="1"/>
        </p:nvGrpSpPr>
        <p:grpSpPr>
          <a:xfrm>
            <a:off x="817880" y="1843599"/>
            <a:ext cx="9829800" cy="4359840"/>
            <a:chOff x="0" y="0"/>
            <a:chExt cx="3656053" cy="1621535"/>
          </a:xfrm>
        </p:grpSpPr>
        <p:sp>
          <p:nvSpPr>
            <p:cNvPr id="6" name="Freeform 3">
              <a:extLst>
                <a:ext uri="{FF2B5EF4-FFF2-40B4-BE49-F238E27FC236}">
                  <a16:creationId xmlns:a16="http://schemas.microsoft.com/office/drawing/2014/main" id="{455B8ABB-3750-CC4E-2D1D-AD4811D9CCA1}"/>
                </a:ext>
              </a:extLst>
            </p:cNvPr>
            <p:cNvSpPr/>
            <p:nvPr/>
          </p:nvSpPr>
          <p:spPr>
            <a:xfrm>
              <a:off x="92710" y="106680"/>
              <a:ext cx="3551913" cy="1502155"/>
            </a:xfrm>
            <a:custGeom>
              <a:avLst/>
              <a:gdLst/>
              <a:ahLst/>
              <a:cxnLst/>
              <a:rect l="l" t="t" r="r" b="b"/>
              <a:pathLst>
                <a:path w="3551913" h="1502155">
                  <a:moveTo>
                    <a:pt x="3525243" y="1312925"/>
                  </a:moveTo>
                  <a:cubicBezTo>
                    <a:pt x="3525243" y="1400555"/>
                    <a:pt x="3449043" y="1471675"/>
                    <a:pt x="3367763" y="1471675"/>
                  </a:cubicBezTo>
                  <a:lnTo>
                    <a:pt x="66040" y="1471675"/>
                  </a:lnTo>
                  <a:cubicBezTo>
                    <a:pt x="43180" y="1471675"/>
                    <a:pt x="20320" y="1466595"/>
                    <a:pt x="0" y="1457705"/>
                  </a:cubicBezTo>
                  <a:cubicBezTo>
                    <a:pt x="26670" y="1485645"/>
                    <a:pt x="63500" y="1502155"/>
                    <a:pt x="116766" y="1502155"/>
                  </a:cubicBezTo>
                  <a:lnTo>
                    <a:pt x="3405863" y="1502155"/>
                  </a:lnTo>
                  <a:cubicBezTo>
                    <a:pt x="3485873" y="1502155"/>
                    <a:pt x="3551913" y="1436115"/>
                    <a:pt x="3551913" y="1356105"/>
                  </a:cubicBezTo>
                  <a:lnTo>
                    <a:pt x="3551913" y="95250"/>
                  </a:lnTo>
                  <a:cubicBezTo>
                    <a:pt x="3551913" y="58420"/>
                    <a:pt x="3537943" y="25400"/>
                    <a:pt x="3516353" y="0"/>
                  </a:cubicBezTo>
                  <a:cubicBezTo>
                    <a:pt x="3522703" y="16510"/>
                    <a:pt x="3525243" y="34290"/>
                    <a:pt x="3525243" y="52070"/>
                  </a:cubicBezTo>
                  <a:lnTo>
                    <a:pt x="3525243" y="1312925"/>
                  </a:lnTo>
                  <a:lnTo>
                    <a:pt x="3525243" y="1312925"/>
                  </a:lnTo>
                  <a:close/>
                </a:path>
              </a:pathLst>
            </a:custGeom>
            <a:solidFill>
              <a:srgbClr val="0A4F8F"/>
            </a:solidFill>
          </p:spPr>
          <p:txBody>
            <a:bodyPr/>
            <a:lstStyle/>
            <a:p>
              <a:endParaRPr lang="en-US"/>
            </a:p>
          </p:txBody>
        </p:sp>
        <p:sp>
          <p:nvSpPr>
            <p:cNvPr id="7" name="Freeform 4">
              <a:extLst>
                <a:ext uri="{FF2B5EF4-FFF2-40B4-BE49-F238E27FC236}">
                  <a16:creationId xmlns:a16="http://schemas.microsoft.com/office/drawing/2014/main" id="{CA27F411-0500-0127-D474-95B56E9CB494}"/>
                </a:ext>
              </a:extLst>
            </p:cNvPr>
            <p:cNvSpPr/>
            <p:nvPr/>
          </p:nvSpPr>
          <p:spPr>
            <a:xfrm>
              <a:off x="12700" y="12700"/>
              <a:ext cx="3591284" cy="1552955"/>
            </a:xfrm>
            <a:custGeom>
              <a:avLst/>
              <a:gdLst/>
              <a:ahLst/>
              <a:cxnLst/>
              <a:rect l="l" t="t" r="r" b="b"/>
              <a:pathLst>
                <a:path w="3591284" h="1552955">
                  <a:moveTo>
                    <a:pt x="146050" y="1552955"/>
                  </a:moveTo>
                  <a:lnTo>
                    <a:pt x="3445234" y="1552955"/>
                  </a:lnTo>
                  <a:cubicBezTo>
                    <a:pt x="3525243" y="1552955"/>
                    <a:pt x="3591284" y="1486915"/>
                    <a:pt x="3591284" y="1406905"/>
                  </a:cubicBezTo>
                  <a:lnTo>
                    <a:pt x="3591284" y="146050"/>
                  </a:lnTo>
                  <a:cubicBezTo>
                    <a:pt x="3591284" y="66040"/>
                    <a:pt x="3525243" y="0"/>
                    <a:pt x="3445234" y="0"/>
                  </a:cubicBezTo>
                  <a:lnTo>
                    <a:pt x="146050" y="0"/>
                  </a:lnTo>
                  <a:cubicBezTo>
                    <a:pt x="66040" y="0"/>
                    <a:pt x="0" y="66040"/>
                    <a:pt x="0" y="146050"/>
                  </a:cubicBezTo>
                  <a:lnTo>
                    <a:pt x="0" y="1406905"/>
                  </a:lnTo>
                  <a:cubicBezTo>
                    <a:pt x="0" y="1488185"/>
                    <a:pt x="66040" y="1552955"/>
                    <a:pt x="146050" y="1552955"/>
                  </a:cubicBezTo>
                  <a:close/>
                </a:path>
              </a:pathLst>
            </a:custGeom>
            <a:solidFill>
              <a:srgbClr val="FFFFFF"/>
            </a:solidFill>
          </p:spPr>
          <p:txBody>
            <a:bodyPr/>
            <a:lstStyle/>
            <a:p>
              <a:endParaRPr lang="en-US"/>
            </a:p>
          </p:txBody>
        </p:sp>
        <p:sp>
          <p:nvSpPr>
            <p:cNvPr id="8" name="Freeform 5">
              <a:extLst>
                <a:ext uri="{FF2B5EF4-FFF2-40B4-BE49-F238E27FC236}">
                  <a16:creationId xmlns:a16="http://schemas.microsoft.com/office/drawing/2014/main" id="{5FBA50A0-8818-0740-0B3D-61DE7A17EB2C}"/>
                </a:ext>
              </a:extLst>
            </p:cNvPr>
            <p:cNvSpPr/>
            <p:nvPr/>
          </p:nvSpPr>
          <p:spPr>
            <a:xfrm>
              <a:off x="0" y="0"/>
              <a:ext cx="3656054" cy="1621535"/>
            </a:xfrm>
            <a:custGeom>
              <a:avLst/>
              <a:gdLst/>
              <a:ahLst/>
              <a:cxnLst/>
              <a:rect l="l" t="t" r="r" b="b"/>
              <a:pathLst>
                <a:path w="3656054" h="1621535">
                  <a:moveTo>
                    <a:pt x="3592553" y="74930"/>
                  </a:moveTo>
                  <a:cubicBezTo>
                    <a:pt x="3564613" y="30480"/>
                    <a:pt x="3515084" y="0"/>
                    <a:pt x="3457934" y="0"/>
                  </a:cubicBezTo>
                  <a:lnTo>
                    <a:pt x="158750" y="0"/>
                  </a:lnTo>
                  <a:cubicBezTo>
                    <a:pt x="71120" y="0"/>
                    <a:pt x="0" y="71120"/>
                    <a:pt x="0" y="158750"/>
                  </a:cubicBezTo>
                  <a:lnTo>
                    <a:pt x="0" y="1419605"/>
                  </a:lnTo>
                  <a:cubicBezTo>
                    <a:pt x="0" y="1471675"/>
                    <a:pt x="25400" y="1517395"/>
                    <a:pt x="63500" y="1546605"/>
                  </a:cubicBezTo>
                  <a:cubicBezTo>
                    <a:pt x="91440" y="1591055"/>
                    <a:pt x="140970" y="1621535"/>
                    <a:pt x="212716" y="1621535"/>
                  </a:cubicBezTo>
                  <a:lnTo>
                    <a:pt x="3497304" y="1621535"/>
                  </a:lnTo>
                  <a:cubicBezTo>
                    <a:pt x="3584934" y="1621535"/>
                    <a:pt x="3656054" y="1550415"/>
                    <a:pt x="3656054" y="1462785"/>
                  </a:cubicBezTo>
                  <a:lnTo>
                    <a:pt x="3656054" y="201930"/>
                  </a:lnTo>
                  <a:cubicBezTo>
                    <a:pt x="3656053" y="149860"/>
                    <a:pt x="3630653" y="104140"/>
                    <a:pt x="3592553" y="74930"/>
                  </a:cubicBezTo>
                  <a:close/>
                  <a:moveTo>
                    <a:pt x="12700" y="1419605"/>
                  </a:moveTo>
                  <a:lnTo>
                    <a:pt x="12700" y="158750"/>
                  </a:lnTo>
                  <a:cubicBezTo>
                    <a:pt x="12700" y="78740"/>
                    <a:pt x="78740" y="12700"/>
                    <a:pt x="158750" y="12700"/>
                  </a:cubicBezTo>
                  <a:lnTo>
                    <a:pt x="3457934" y="12700"/>
                  </a:lnTo>
                  <a:cubicBezTo>
                    <a:pt x="3537943" y="12700"/>
                    <a:pt x="3603984" y="78740"/>
                    <a:pt x="3603984" y="158750"/>
                  </a:cubicBezTo>
                  <a:lnTo>
                    <a:pt x="3603984" y="1419605"/>
                  </a:lnTo>
                  <a:cubicBezTo>
                    <a:pt x="3603984" y="1499615"/>
                    <a:pt x="3537943" y="1565655"/>
                    <a:pt x="3457934" y="1565655"/>
                  </a:cubicBezTo>
                  <a:lnTo>
                    <a:pt x="158750" y="1565655"/>
                  </a:lnTo>
                  <a:cubicBezTo>
                    <a:pt x="78740" y="1565655"/>
                    <a:pt x="12700" y="1500885"/>
                    <a:pt x="12700" y="1419605"/>
                  </a:cubicBezTo>
                  <a:close/>
                  <a:moveTo>
                    <a:pt x="3644623" y="1462785"/>
                  </a:moveTo>
                  <a:cubicBezTo>
                    <a:pt x="3644623" y="1542795"/>
                    <a:pt x="3577313" y="1608835"/>
                    <a:pt x="3497303" y="1608835"/>
                  </a:cubicBezTo>
                  <a:lnTo>
                    <a:pt x="212716" y="1608835"/>
                  </a:lnTo>
                  <a:cubicBezTo>
                    <a:pt x="157480" y="1608835"/>
                    <a:pt x="120650" y="1592325"/>
                    <a:pt x="93980" y="1564385"/>
                  </a:cubicBezTo>
                  <a:cubicBezTo>
                    <a:pt x="114300" y="1573275"/>
                    <a:pt x="135890" y="1578355"/>
                    <a:pt x="160020" y="1578355"/>
                  </a:cubicBezTo>
                  <a:lnTo>
                    <a:pt x="3459204" y="1578355"/>
                  </a:lnTo>
                  <a:cubicBezTo>
                    <a:pt x="3546834" y="1578355"/>
                    <a:pt x="3617954" y="1507235"/>
                    <a:pt x="3617954" y="1419605"/>
                  </a:cubicBezTo>
                  <a:lnTo>
                    <a:pt x="3617954" y="158750"/>
                  </a:lnTo>
                  <a:cubicBezTo>
                    <a:pt x="3617954" y="140970"/>
                    <a:pt x="3614143" y="123190"/>
                    <a:pt x="3609063" y="106680"/>
                  </a:cubicBezTo>
                  <a:cubicBezTo>
                    <a:pt x="3630654" y="132080"/>
                    <a:pt x="3644623" y="165100"/>
                    <a:pt x="3644623" y="201930"/>
                  </a:cubicBezTo>
                  <a:lnTo>
                    <a:pt x="3644623" y="1462785"/>
                  </a:lnTo>
                  <a:cubicBezTo>
                    <a:pt x="3644623" y="1462785"/>
                    <a:pt x="3644623" y="1462785"/>
                    <a:pt x="3644623" y="1462785"/>
                  </a:cubicBezTo>
                  <a:close/>
                </a:path>
              </a:pathLst>
            </a:custGeom>
            <a:solidFill>
              <a:srgbClr val="F5F6F8"/>
            </a:solidFill>
          </p:spPr>
          <p:txBody>
            <a:bodyPr/>
            <a:lstStyle/>
            <a:p>
              <a:endParaRPr lang="en-US"/>
            </a:p>
          </p:txBody>
        </p:sp>
      </p:grpSp>
      <p:sp>
        <p:nvSpPr>
          <p:cNvPr id="10" name="Text Placeholder 9">
            <a:extLst>
              <a:ext uri="{FF2B5EF4-FFF2-40B4-BE49-F238E27FC236}">
                <a16:creationId xmlns:a16="http://schemas.microsoft.com/office/drawing/2014/main" id="{2C4F797C-F583-FF7B-DB77-5DB12BDF7BB6}"/>
              </a:ext>
            </a:extLst>
          </p:cNvPr>
          <p:cNvSpPr>
            <a:spLocks noGrp="1"/>
          </p:cNvSpPr>
          <p:nvPr>
            <p:ph type="body" sz="quarter" idx="12"/>
          </p:nvPr>
        </p:nvSpPr>
        <p:spPr>
          <a:xfrm>
            <a:off x="1198563" y="2327275"/>
            <a:ext cx="9012237" cy="497205"/>
          </a:xfrm>
        </p:spPr>
        <p:txBody>
          <a:bodyPr/>
          <a:lstStyle>
            <a:lvl2pPr marL="457200" indent="0">
              <a:buNone/>
              <a:defRPr/>
            </a:lvl2pPr>
          </a:lstStyle>
          <a:p>
            <a:pPr lvl="0"/>
            <a:r>
              <a:rPr lang="en-US"/>
              <a:t>Click to edit Master text styles</a:t>
            </a:r>
          </a:p>
        </p:txBody>
      </p:sp>
      <p:sp>
        <p:nvSpPr>
          <p:cNvPr id="11" name="Text Placeholder 9">
            <a:extLst>
              <a:ext uri="{FF2B5EF4-FFF2-40B4-BE49-F238E27FC236}">
                <a16:creationId xmlns:a16="http://schemas.microsoft.com/office/drawing/2014/main" id="{114D3CBF-479B-FB3F-AE70-3490B6B8F0CC}"/>
              </a:ext>
            </a:extLst>
          </p:cNvPr>
          <p:cNvSpPr>
            <a:spLocks noGrp="1"/>
          </p:cNvSpPr>
          <p:nvPr>
            <p:ph type="body" sz="quarter" idx="13"/>
          </p:nvPr>
        </p:nvSpPr>
        <p:spPr>
          <a:xfrm>
            <a:off x="1173737" y="3180397"/>
            <a:ext cx="9012237" cy="497205"/>
          </a:xfrm>
        </p:spPr>
        <p:txBody>
          <a:bodyPr/>
          <a:lstStyle>
            <a:lvl2pPr marL="457200" indent="0">
              <a:buNone/>
              <a:defRPr/>
            </a:lvl2pPr>
          </a:lstStyle>
          <a:p>
            <a:pPr lvl="0"/>
            <a:r>
              <a:rPr lang="en-US"/>
              <a:t>Click to edit Master text styles</a:t>
            </a:r>
          </a:p>
        </p:txBody>
      </p:sp>
      <p:sp>
        <p:nvSpPr>
          <p:cNvPr id="12" name="Text Placeholder 9">
            <a:extLst>
              <a:ext uri="{FF2B5EF4-FFF2-40B4-BE49-F238E27FC236}">
                <a16:creationId xmlns:a16="http://schemas.microsoft.com/office/drawing/2014/main" id="{652E9691-B30C-A15C-10A2-CFDD9617FADB}"/>
              </a:ext>
            </a:extLst>
          </p:cNvPr>
          <p:cNvSpPr>
            <a:spLocks noGrp="1"/>
          </p:cNvSpPr>
          <p:nvPr>
            <p:ph type="body" sz="quarter" idx="14"/>
          </p:nvPr>
        </p:nvSpPr>
        <p:spPr>
          <a:xfrm>
            <a:off x="1166824" y="4025394"/>
            <a:ext cx="9012237" cy="497205"/>
          </a:xfrm>
        </p:spPr>
        <p:txBody>
          <a:bodyPr/>
          <a:lstStyle>
            <a:lvl2pPr marL="457200" indent="0">
              <a:buNone/>
              <a:defRPr/>
            </a:lvl2pPr>
          </a:lstStyle>
          <a:p>
            <a:pPr lvl="0"/>
            <a:r>
              <a:rPr lang="en-US"/>
              <a:t>Click to edit Master text styles</a:t>
            </a:r>
          </a:p>
        </p:txBody>
      </p:sp>
      <p:sp>
        <p:nvSpPr>
          <p:cNvPr id="13" name="Text Placeholder 9">
            <a:extLst>
              <a:ext uri="{FF2B5EF4-FFF2-40B4-BE49-F238E27FC236}">
                <a16:creationId xmlns:a16="http://schemas.microsoft.com/office/drawing/2014/main" id="{7C6FCA70-332B-1473-14F1-218E1ED5EE39}"/>
              </a:ext>
            </a:extLst>
          </p:cNvPr>
          <p:cNvSpPr>
            <a:spLocks noGrp="1"/>
          </p:cNvSpPr>
          <p:nvPr>
            <p:ph type="body" sz="quarter" idx="15"/>
          </p:nvPr>
        </p:nvSpPr>
        <p:spPr>
          <a:xfrm>
            <a:off x="1166823" y="4871971"/>
            <a:ext cx="9012237" cy="497205"/>
          </a:xfrm>
        </p:spPr>
        <p:txBody>
          <a:bodyPr/>
          <a:lstStyle>
            <a:lvl2pPr marL="457200" indent="0">
              <a:buNone/>
              <a:defRPr/>
            </a:lvl2pPr>
          </a:lstStyle>
          <a:p>
            <a:pPr lvl="0"/>
            <a:r>
              <a:rPr lang="en-US"/>
              <a:t>Click to edit Master text styles</a:t>
            </a:r>
          </a:p>
        </p:txBody>
      </p:sp>
    </p:spTree>
    <p:extLst>
      <p:ext uri="{BB962C8B-B14F-4D97-AF65-F5344CB8AC3E}">
        <p14:creationId xmlns:p14="http://schemas.microsoft.com/office/powerpoint/2010/main" val="389791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EC3C9-3461-E7A4-BD3D-EF38F4927A5A}"/>
              </a:ext>
            </a:extLst>
          </p:cNvPr>
          <p:cNvSpPr>
            <a:spLocks noGrp="1"/>
          </p:cNvSpPr>
          <p:nvPr>
            <p:ph type="title"/>
          </p:nvPr>
        </p:nvSpPr>
        <p:spPr>
          <a:xfrm>
            <a:off x="838200" y="365125"/>
            <a:ext cx="8641080" cy="1325563"/>
          </a:xfrm>
        </p:spPr>
        <p:txBody>
          <a:bodyPr/>
          <a:lstStyle>
            <a:lvl1pPr>
              <a:defRPr b="1">
                <a:solidFill>
                  <a:schemeClr val="tx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4AC9C371-75EA-30CA-F74E-743EEF544EBC}"/>
              </a:ext>
            </a:extLst>
          </p:cNvPr>
          <p:cNvSpPr>
            <a:spLocks noGrp="1"/>
          </p:cNvSpPr>
          <p:nvPr>
            <p:ph type="ftr" sz="quarter" idx="10"/>
          </p:nvPr>
        </p:nvSpPr>
        <p:spPr/>
        <p:txBody>
          <a:bodyPr/>
          <a:lstStyle>
            <a:lvl1pPr>
              <a:defRPr>
                <a:solidFill>
                  <a:schemeClr val="tx1"/>
                </a:solidFill>
              </a:defRPr>
            </a:lvl1pPr>
          </a:lstStyle>
          <a:p>
            <a:r>
              <a:rPr lang="en-US"/>
              <a:t>© 2023 Medicare Rights Center</a:t>
            </a:r>
          </a:p>
        </p:txBody>
      </p:sp>
      <p:sp>
        <p:nvSpPr>
          <p:cNvPr id="4" name="Slide Number Placeholder 3">
            <a:extLst>
              <a:ext uri="{FF2B5EF4-FFF2-40B4-BE49-F238E27FC236}">
                <a16:creationId xmlns:a16="http://schemas.microsoft.com/office/drawing/2014/main" id="{0333D019-145D-A522-BD35-CEEC8DB648B4}"/>
              </a:ext>
            </a:extLst>
          </p:cNvPr>
          <p:cNvSpPr>
            <a:spLocks noGrp="1"/>
          </p:cNvSpPr>
          <p:nvPr>
            <p:ph type="sldNum" sz="quarter" idx="11"/>
          </p:nvPr>
        </p:nvSpPr>
        <p:spPr/>
        <p:txBody>
          <a:bodyPr/>
          <a:lstStyle/>
          <a:p>
            <a:fld id="{2A3F6121-7E7D-4058-A6FF-846C80794112}" type="slidenum">
              <a:rPr lang="en-US" smtClean="0"/>
              <a:pPr/>
              <a:t>‹#›</a:t>
            </a:fld>
            <a:endParaRPr lang="en-US"/>
          </a:p>
        </p:txBody>
      </p:sp>
      <p:sp>
        <p:nvSpPr>
          <p:cNvPr id="7" name="Text Placeholder 6">
            <a:extLst>
              <a:ext uri="{FF2B5EF4-FFF2-40B4-BE49-F238E27FC236}">
                <a16:creationId xmlns:a16="http://schemas.microsoft.com/office/drawing/2014/main" id="{F7C47BED-A198-23E2-EE2B-5BF594AB8070}"/>
              </a:ext>
            </a:extLst>
          </p:cNvPr>
          <p:cNvSpPr>
            <a:spLocks noGrp="1"/>
          </p:cNvSpPr>
          <p:nvPr>
            <p:ph type="body" sz="quarter" idx="12"/>
          </p:nvPr>
        </p:nvSpPr>
        <p:spPr>
          <a:xfrm>
            <a:off x="838200" y="1979613"/>
            <a:ext cx="10515600" cy="3854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E80A5CAC-5558-79F7-9D31-284F317FE24E}"/>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0443" r="40496" b="56589"/>
          <a:stretch/>
        </p:blipFill>
        <p:spPr>
          <a:xfrm rot="3697922">
            <a:off x="-1357925" y="3452717"/>
            <a:ext cx="5081787" cy="3654309"/>
          </a:xfrm>
          <a:prstGeom prst="rect">
            <a:avLst/>
          </a:prstGeom>
        </p:spPr>
      </p:pic>
    </p:spTree>
    <p:extLst>
      <p:ext uri="{BB962C8B-B14F-4D97-AF65-F5344CB8AC3E}">
        <p14:creationId xmlns:p14="http://schemas.microsoft.com/office/powerpoint/2010/main" val="370241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79400" y="1746250"/>
            <a:ext cx="11497733"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hape 10"/>
          <p:cNvSpPr/>
          <p:nvPr userDrawn="1"/>
        </p:nvSpPr>
        <p:spPr>
          <a:xfrm>
            <a:off x="7918451" y="1411289"/>
            <a:ext cx="960967" cy="103187"/>
          </a:xfrm>
          <a:prstGeom prst="rect">
            <a:avLst/>
          </a:prstGeom>
          <a:solidFill>
            <a:schemeClr val="accent1"/>
          </a:solidFill>
          <a:ln>
            <a:noFill/>
          </a:ln>
        </p:spPr>
        <p:txBody>
          <a:bodyPr lIns="91425" tIns="91425" rIns="91425" bIns="91425" anchor="ctr"/>
          <a:lstStyle/>
          <a:p>
            <a:pPr>
              <a:spcBef>
                <a:spcPts val="0"/>
              </a:spcBef>
              <a:defRPr/>
            </a:pPr>
            <a:endParaRPr/>
          </a:p>
        </p:txBody>
      </p:sp>
      <p:sp>
        <p:nvSpPr>
          <p:cNvPr id="14" name="Shape 11"/>
          <p:cNvSpPr/>
          <p:nvPr userDrawn="1"/>
        </p:nvSpPr>
        <p:spPr>
          <a:xfrm>
            <a:off x="8879417" y="1411289"/>
            <a:ext cx="963083" cy="103187"/>
          </a:xfrm>
          <a:prstGeom prst="rect">
            <a:avLst/>
          </a:prstGeom>
          <a:solidFill>
            <a:schemeClr val="accent2"/>
          </a:solidFill>
          <a:ln>
            <a:noFill/>
          </a:ln>
        </p:spPr>
        <p:txBody>
          <a:bodyPr lIns="91425" tIns="91425" rIns="91425" bIns="91425" anchor="ctr"/>
          <a:lstStyle/>
          <a:p>
            <a:pPr>
              <a:spcBef>
                <a:spcPts val="0"/>
              </a:spcBef>
              <a:defRPr/>
            </a:pPr>
            <a:endParaRPr/>
          </a:p>
        </p:txBody>
      </p:sp>
      <p:sp>
        <p:nvSpPr>
          <p:cNvPr id="15" name="Shape 12"/>
          <p:cNvSpPr/>
          <p:nvPr userDrawn="1"/>
        </p:nvSpPr>
        <p:spPr>
          <a:xfrm>
            <a:off x="1" y="1411289"/>
            <a:ext cx="963084" cy="103187"/>
          </a:xfrm>
          <a:prstGeom prst="rect">
            <a:avLst/>
          </a:prstGeom>
          <a:solidFill>
            <a:schemeClr val="accent4">
              <a:lumMod val="60000"/>
              <a:lumOff val="40000"/>
            </a:schemeClr>
          </a:solidFill>
          <a:ln>
            <a:noFill/>
          </a:ln>
        </p:spPr>
        <p:txBody>
          <a:bodyPr lIns="91425" tIns="91425" rIns="91425" bIns="91425" anchor="ctr"/>
          <a:lstStyle/>
          <a:p>
            <a:pPr>
              <a:spcBef>
                <a:spcPts val="0"/>
              </a:spcBef>
              <a:defRPr/>
            </a:pPr>
            <a:endParaRPr/>
          </a:p>
        </p:txBody>
      </p:sp>
      <p:sp>
        <p:nvSpPr>
          <p:cNvPr id="16" name="Shape 13"/>
          <p:cNvSpPr/>
          <p:nvPr userDrawn="1"/>
        </p:nvSpPr>
        <p:spPr>
          <a:xfrm>
            <a:off x="960967" y="1411289"/>
            <a:ext cx="6957484" cy="103187"/>
          </a:xfrm>
          <a:prstGeom prst="rect">
            <a:avLst/>
          </a:prstGeom>
          <a:solidFill>
            <a:schemeClr val="accent4"/>
          </a:solidFill>
          <a:ln>
            <a:noFill/>
          </a:ln>
        </p:spPr>
        <p:txBody>
          <a:bodyPr lIns="91425" tIns="91425" rIns="91425" bIns="91425" anchor="ctr"/>
          <a:lstStyle/>
          <a:p>
            <a:pPr>
              <a:spcBef>
                <a:spcPts val="0"/>
              </a:spcBef>
              <a:defRPr/>
            </a:pPr>
            <a:endParaRPr/>
          </a:p>
        </p:txBody>
      </p:sp>
      <p:sp>
        <p:nvSpPr>
          <p:cNvPr id="1031" name="Title Placeholder 16"/>
          <p:cNvSpPr>
            <a:spLocks noGrp="1"/>
          </p:cNvSpPr>
          <p:nvPr>
            <p:ph type="title"/>
          </p:nvPr>
        </p:nvSpPr>
        <p:spPr bwMode="auto">
          <a:xfrm>
            <a:off x="279401" y="420688"/>
            <a:ext cx="10521951"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 name="TextBox 20"/>
          <p:cNvSpPr txBox="1"/>
          <p:nvPr userDrawn="1"/>
        </p:nvSpPr>
        <p:spPr>
          <a:xfrm>
            <a:off x="4470400" y="6492876"/>
            <a:ext cx="3109384" cy="276225"/>
          </a:xfrm>
          <a:prstGeom prst="rect">
            <a:avLst/>
          </a:prstGeom>
          <a:noFill/>
        </p:spPr>
        <p:txBody>
          <a:bodyPr>
            <a:spAutoFit/>
          </a:bodyPr>
          <a:lstStyle/>
          <a:p>
            <a:pPr algn="ctr">
              <a:defRPr/>
            </a:pPr>
            <a:r>
              <a:rPr lang="en-US" sz="1200">
                <a:solidFill>
                  <a:schemeClr val="bg2">
                    <a:lumMod val="50000"/>
                  </a:schemeClr>
                </a:solidFill>
              </a:rPr>
              <a:t>© 2022 Medicare Rights Center</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Lst>
  <p:hf hdr="0" ftr="0" dt="0"/>
  <p:txStyles>
    <p:titleStyle>
      <a:lvl1pPr algn="l" rtl="0" eaLnBrk="0" fontAlgn="base" hangingPunct="0">
        <a:lnSpc>
          <a:spcPct val="90000"/>
        </a:lnSpc>
        <a:spcBef>
          <a:spcPct val="0"/>
        </a:spcBef>
        <a:spcAft>
          <a:spcPct val="0"/>
        </a:spcAft>
        <a:defRPr sz="4400" kern="1200">
          <a:solidFill>
            <a:srgbClr val="373D6D"/>
          </a:solidFill>
          <a:latin typeface="+mj-lt"/>
          <a:ea typeface="+mj-ea"/>
          <a:cs typeface="+mj-cs"/>
        </a:defRPr>
      </a:lvl1pPr>
      <a:lvl2pPr algn="l" rtl="0" eaLnBrk="0" fontAlgn="base" hangingPunct="0">
        <a:lnSpc>
          <a:spcPct val="90000"/>
        </a:lnSpc>
        <a:spcBef>
          <a:spcPct val="0"/>
        </a:spcBef>
        <a:spcAft>
          <a:spcPct val="0"/>
        </a:spcAft>
        <a:defRPr sz="4400">
          <a:solidFill>
            <a:srgbClr val="373D6D"/>
          </a:solidFill>
          <a:latin typeface="Arial" charset="0"/>
        </a:defRPr>
      </a:lvl2pPr>
      <a:lvl3pPr algn="l" rtl="0" eaLnBrk="0" fontAlgn="base" hangingPunct="0">
        <a:lnSpc>
          <a:spcPct val="90000"/>
        </a:lnSpc>
        <a:spcBef>
          <a:spcPct val="0"/>
        </a:spcBef>
        <a:spcAft>
          <a:spcPct val="0"/>
        </a:spcAft>
        <a:defRPr sz="4400">
          <a:solidFill>
            <a:srgbClr val="373D6D"/>
          </a:solidFill>
          <a:latin typeface="Arial" charset="0"/>
        </a:defRPr>
      </a:lvl3pPr>
      <a:lvl4pPr algn="l" rtl="0" eaLnBrk="0" fontAlgn="base" hangingPunct="0">
        <a:lnSpc>
          <a:spcPct val="90000"/>
        </a:lnSpc>
        <a:spcBef>
          <a:spcPct val="0"/>
        </a:spcBef>
        <a:spcAft>
          <a:spcPct val="0"/>
        </a:spcAft>
        <a:defRPr sz="4400">
          <a:solidFill>
            <a:srgbClr val="373D6D"/>
          </a:solidFill>
          <a:latin typeface="Arial" charset="0"/>
        </a:defRPr>
      </a:lvl4pPr>
      <a:lvl5pPr algn="l" rtl="0" eaLnBrk="0" fontAlgn="base" hangingPunct="0">
        <a:lnSpc>
          <a:spcPct val="90000"/>
        </a:lnSpc>
        <a:spcBef>
          <a:spcPct val="0"/>
        </a:spcBef>
        <a:spcAft>
          <a:spcPct val="0"/>
        </a:spcAft>
        <a:defRPr sz="4400">
          <a:solidFill>
            <a:srgbClr val="373D6D"/>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6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DF8EF-F911-6318-5492-F3FBE49C3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8FC6F-00D6-976E-5E00-A80174C20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4A04CED-3E6A-FCEF-B039-6AFB2120A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r>
              <a:rPr lang="en-US"/>
              <a:t>© 2023 Medicare Rights Center</a:t>
            </a:r>
          </a:p>
        </p:txBody>
      </p:sp>
      <p:sp>
        <p:nvSpPr>
          <p:cNvPr id="6" name="Slide Number Placeholder 5">
            <a:extLst>
              <a:ext uri="{FF2B5EF4-FFF2-40B4-BE49-F238E27FC236}">
                <a16:creationId xmlns:a16="http://schemas.microsoft.com/office/drawing/2014/main" id="{26336F36-3607-2EF9-B127-0C6496599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2A3F6121-7E7D-4058-A6FF-846C80794112}" type="slidenum">
              <a:rPr lang="en-US" smtClean="0"/>
              <a:pPr/>
              <a:t>‹#›</a:t>
            </a:fld>
            <a:endParaRPr lang="en-US"/>
          </a:p>
        </p:txBody>
      </p:sp>
    </p:spTree>
    <p:extLst>
      <p:ext uri="{BB962C8B-B14F-4D97-AF65-F5344CB8AC3E}">
        <p14:creationId xmlns:p14="http://schemas.microsoft.com/office/powerpoint/2010/main" val="92940346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8" r:id="rId10"/>
    <p:sldLayoutId id="2147484004" r:id="rId11"/>
    <p:sldLayoutId id="2147484005" r:id="rId12"/>
    <p:sldLayoutId id="2147484006" r:id="rId13"/>
    <p:sldLayoutId id="2147484007" r:id="rId14"/>
    <p:sldLayoutId id="2147484009" r:id="rId15"/>
    <p:sldLayoutId id="2147484010" r:id="rId16"/>
  </p:sldLayoutIdLst>
  <p:txStyles>
    <p:titleStyle>
      <a:lvl1pPr algn="l" defTabSz="914400" rtl="0" eaLnBrk="1" latinLnBrk="0" hangingPunct="1">
        <a:lnSpc>
          <a:spcPct val="90000"/>
        </a:lnSpc>
        <a:spcBef>
          <a:spcPct val="0"/>
        </a:spcBef>
        <a:buNone/>
        <a:defRPr sz="4400" b="1"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www.shiphelp.org/"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findahealthcenter.hrsa.gov/"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www.shiphelp.org/"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hyperlink" Target="http://www.shiphelp.org/" TargetMode="External"/><Relationship Id="rId1" Type="http://schemas.openxmlformats.org/officeDocument/2006/relationships/slideLayout" Target="../slideLayouts/slideLayout11.xml"/><Relationship Id="rId6" Type="http://schemas.openxmlformats.org/officeDocument/2006/relationships/hyperlink" Target="http://www.ncoa.org/" TargetMode="External"/><Relationship Id="rId5" Type="http://schemas.openxmlformats.org/officeDocument/2006/relationships/hyperlink" Target="http://www.medicareinteractive.org/" TargetMode="External"/><Relationship Id="rId4" Type="http://schemas.openxmlformats.org/officeDocument/2006/relationships/hyperlink" Target="http://www.medicare.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medicareinteractive.org/"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medicareinteractive.org/learning-center/courses" TargetMode="Externa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10203" y="2806515"/>
            <a:ext cx="8016962" cy="1818493"/>
          </a:xfrm>
        </p:spPr>
        <p:txBody>
          <a:bodyPr>
            <a:noAutofit/>
          </a:bodyPr>
          <a:lstStyle/>
          <a:p>
            <a:r>
              <a:rPr lang="en-US" sz="4500" dirty="0">
                <a:latin typeface="Avenir Next LT Pro"/>
              </a:rPr>
              <a:t>Medicare Cost Assistance Programs</a:t>
            </a:r>
            <a:endParaRPr lang="en-US" sz="4500" dirty="0"/>
          </a:p>
        </p:txBody>
      </p:sp>
      <p:pic>
        <p:nvPicPr>
          <p:cNvPr id="7" name="Graphic 6">
            <a:extLst>
              <a:ext uri="{FF2B5EF4-FFF2-40B4-BE49-F238E27FC236}">
                <a16:creationId xmlns:a16="http://schemas.microsoft.com/office/drawing/2014/main" id="{B1B12E47-2F33-5346-923D-752B1D70E7D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5621" y="950568"/>
            <a:ext cx="3051544" cy="11430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591367"/>
            <a:ext cx="8427720" cy="1325563"/>
          </a:xfrm>
        </p:spPr>
        <p:txBody>
          <a:bodyPr/>
          <a:lstStyle/>
          <a:p>
            <a:r>
              <a:rPr lang="en-US" dirty="0">
                <a:latin typeface="Avenir Next LT Pro"/>
              </a:rPr>
              <a:t>Medicare cost assistance programs</a:t>
            </a:r>
            <a:endParaRPr lang="en-US" dirty="0"/>
          </a:p>
        </p:txBody>
      </p:sp>
      <p:sp>
        <p:nvSpPr>
          <p:cNvPr id="38915" name="Rectangle 3"/>
          <p:cNvSpPr>
            <a:spLocks noGrp="1" noChangeArrowheads="1"/>
          </p:cNvSpPr>
          <p:nvPr>
            <p:ph type="body" sz="quarter" idx="12"/>
          </p:nvPr>
        </p:nvSpPr>
        <p:spPr>
          <a:xfrm>
            <a:off x="838200" y="1979613"/>
            <a:ext cx="10036629" cy="3781107"/>
          </a:xfrm>
        </p:spPr>
        <p:txBody>
          <a:bodyPr vert="horz" lIns="91440" tIns="45720" rIns="91440" bIns="45720" rtlCol="0" anchor="t">
            <a:normAutofit/>
          </a:bodyPr>
          <a:lstStyle/>
          <a:p>
            <a:pPr>
              <a:lnSpc>
                <a:spcPct val="150000"/>
              </a:lnSpc>
            </a:pPr>
            <a:r>
              <a:rPr lang="en-US" dirty="0">
                <a:latin typeface="Avenir Next LT Pro"/>
              </a:rPr>
              <a:t>There are </a:t>
            </a:r>
            <a:r>
              <a:rPr lang="en-US" b="1" dirty="0">
                <a:latin typeface="Avenir Next LT Pro"/>
              </a:rPr>
              <a:t>four</a:t>
            </a:r>
            <a:r>
              <a:rPr lang="en-US" dirty="0">
                <a:latin typeface="Avenir Next LT Pro"/>
              </a:rPr>
              <a:t> key programs that can help lower Medicare costs:</a:t>
            </a:r>
            <a:endParaRPr lang="en-US" dirty="0"/>
          </a:p>
          <a:p>
            <a:pPr marL="1371600" lvl="2" indent="-457200">
              <a:lnSpc>
                <a:spcPct val="150000"/>
              </a:lnSpc>
              <a:buAutoNum type="arabicPeriod"/>
            </a:pPr>
            <a:r>
              <a:rPr lang="en-US" b="1" dirty="0">
                <a:solidFill>
                  <a:schemeClr val="accent1"/>
                </a:solidFill>
                <a:latin typeface="Avenir Next LT Pro"/>
              </a:rPr>
              <a:t>Medicare Savings Programs (MSPs)</a:t>
            </a:r>
            <a:endParaRPr lang="en-US" b="1" dirty="0">
              <a:solidFill>
                <a:schemeClr val="accent1"/>
              </a:solidFill>
            </a:endParaRPr>
          </a:p>
          <a:p>
            <a:pPr marL="1371600" lvl="2" indent="-457200">
              <a:lnSpc>
                <a:spcPct val="150000"/>
              </a:lnSpc>
              <a:buAutoNum type="arabicPeriod"/>
            </a:pPr>
            <a:r>
              <a:rPr lang="en-US" b="1" dirty="0">
                <a:solidFill>
                  <a:schemeClr val="accent1"/>
                </a:solidFill>
                <a:latin typeface="Avenir Next LT Pro"/>
              </a:rPr>
              <a:t>Medicaid</a:t>
            </a:r>
          </a:p>
          <a:p>
            <a:pPr marL="1371600" lvl="2" indent="-457200">
              <a:lnSpc>
                <a:spcPct val="150000"/>
              </a:lnSpc>
              <a:buAutoNum type="arabicPeriod"/>
            </a:pPr>
            <a:r>
              <a:rPr lang="en-US" b="1" dirty="0">
                <a:solidFill>
                  <a:schemeClr val="accent1"/>
                </a:solidFill>
                <a:latin typeface="Avenir Next LT Pro"/>
              </a:rPr>
              <a:t>Extra Help</a:t>
            </a:r>
          </a:p>
          <a:p>
            <a:pPr marL="1371600" lvl="2" indent="-457200">
              <a:lnSpc>
                <a:spcPct val="150000"/>
              </a:lnSpc>
              <a:buAutoNum type="arabicPeriod"/>
            </a:pPr>
            <a:r>
              <a:rPr lang="en-US" b="1" dirty="0">
                <a:solidFill>
                  <a:schemeClr val="accent1"/>
                </a:solidFill>
                <a:latin typeface="Avenir Next LT Pro"/>
              </a:rPr>
              <a:t>State Pharmaceutical Assistance Programs (SPAPs)</a:t>
            </a:r>
            <a:endParaRPr lang="en-US" b="1" dirty="0">
              <a:solidFill>
                <a:schemeClr val="accent1"/>
              </a:solidFill>
            </a:endParaRPr>
          </a:p>
        </p:txBody>
      </p:sp>
      <p:pic>
        <p:nvPicPr>
          <p:cNvPr id="2" name="Picture 1" descr="A piggy bank with a dollar sign&#10;&#10;AI-generated content may be incorrect.">
            <a:extLst>
              <a:ext uri="{FF2B5EF4-FFF2-40B4-BE49-F238E27FC236}">
                <a16:creationId xmlns:a16="http://schemas.microsoft.com/office/drawing/2014/main" id="{065B2D37-702D-FE98-48BE-927447B2F6DD}"/>
              </a:ext>
            </a:extLst>
          </p:cNvPr>
          <p:cNvPicPr>
            <a:picLocks noChangeAspect="1"/>
          </p:cNvPicPr>
          <p:nvPr/>
        </p:nvPicPr>
        <p:blipFill>
          <a:blip r:embed="rId3"/>
          <a:stretch>
            <a:fillRect/>
          </a:stretch>
        </p:blipFill>
        <p:spPr>
          <a:xfrm>
            <a:off x="10037123" y="462643"/>
            <a:ext cx="1845624" cy="1924793"/>
          </a:xfrm>
          <a:prstGeom prst="rect">
            <a:avLst/>
          </a:prstGeom>
        </p:spPr>
      </p:pic>
    </p:spTree>
    <p:extLst>
      <p:ext uri="{BB962C8B-B14F-4D97-AF65-F5344CB8AC3E}">
        <p14:creationId xmlns:p14="http://schemas.microsoft.com/office/powerpoint/2010/main" val="1411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F189A-227E-1CEF-7BA3-420213F26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90072-50B1-56FA-EE5B-DE8109EC12C7}"/>
              </a:ext>
            </a:extLst>
          </p:cNvPr>
          <p:cNvSpPr>
            <a:spLocks noGrp="1"/>
          </p:cNvSpPr>
          <p:nvPr>
            <p:ph type="title"/>
          </p:nvPr>
        </p:nvSpPr>
        <p:spPr>
          <a:xfrm>
            <a:off x="1260412" y="1880636"/>
            <a:ext cx="9837467" cy="1156061"/>
          </a:xfrm>
        </p:spPr>
        <p:txBody>
          <a:bodyPr>
            <a:noAutofit/>
          </a:bodyPr>
          <a:lstStyle/>
          <a:p>
            <a:r>
              <a:rPr lang="en-US" sz="4800" dirty="0">
                <a:latin typeface="Avenir Next LT Pro"/>
              </a:rPr>
              <a:t>Medicare Savings Programs (MSP)</a:t>
            </a:r>
            <a:endParaRPr lang="en-US" sz="4800" dirty="0"/>
          </a:p>
        </p:txBody>
      </p:sp>
    </p:spTree>
    <p:extLst>
      <p:ext uri="{BB962C8B-B14F-4D97-AF65-F5344CB8AC3E}">
        <p14:creationId xmlns:p14="http://schemas.microsoft.com/office/powerpoint/2010/main" val="416094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a:latin typeface="Avenir Next LT Pro"/>
              </a:rPr>
              <a:t>MSP benefits</a:t>
            </a:r>
            <a:endParaRPr lang="en-US" dirty="0"/>
          </a:p>
        </p:txBody>
      </p:sp>
      <p:sp>
        <p:nvSpPr>
          <p:cNvPr id="40963" name="Rectangle 3"/>
          <p:cNvSpPr>
            <a:spLocks noGrp="1" noChangeArrowheads="1"/>
          </p:cNvSpPr>
          <p:nvPr>
            <p:ph type="body" sz="quarter" idx="12"/>
          </p:nvPr>
        </p:nvSpPr>
        <p:spPr>
          <a:xfrm>
            <a:off x="838199" y="1828800"/>
            <a:ext cx="10624457" cy="3875263"/>
          </a:xfrm>
        </p:spPr>
        <p:txBody>
          <a:bodyPr vert="horz" lIns="91440" tIns="45720" rIns="91440" bIns="45720" rtlCol="0" anchor="t">
            <a:normAutofit/>
          </a:bodyPr>
          <a:lstStyle/>
          <a:p>
            <a:pPr marL="0" indent="0" eaLnBrk="1" hangingPunct="1">
              <a:spcBef>
                <a:spcPts val="0"/>
              </a:spcBef>
              <a:buNone/>
            </a:pPr>
            <a:r>
              <a:rPr lang="en-US" b="1" dirty="0">
                <a:solidFill>
                  <a:srgbClr val="47AB47"/>
                </a:solidFill>
                <a:latin typeface="Avenir Next LT Pro"/>
              </a:rPr>
              <a:t>Medicare Savings Programs:</a:t>
            </a:r>
          </a:p>
          <a:p>
            <a:pPr marL="457200" lvl="1">
              <a:spcBef>
                <a:spcPts val="2000"/>
              </a:spcBef>
            </a:pPr>
            <a:r>
              <a:rPr lang="en-US" sz="2700" dirty="0">
                <a:latin typeface="Avenir Next LT Pro"/>
              </a:rPr>
              <a:t>Pay for monthly Part B premium ($202.90 in 2026)</a:t>
            </a:r>
          </a:p>
          <a:p>
            <a:pPr marL="457200" lvl="1">
              <a:spcBef>
                <a:spcPts val="2000"/>
              </a:spcBef>
            </a:pPr>
            <a:r>
              <a:rPr lang="en-US" sz="2700" dirty="0">
                <a:latin typeface="Avenir Next LT Pro"/>
              </a:rPr>
              <a:t>Eliminate Part B late enrollment penalty</a:t>
            </a:r>
          </a:p>
          <a:p>
            <a:pPr marL="457200" lvl="1">
              <a:spcBef>
                <a:spcPts val="2000"/>
              </a:spcBef>
            </a:pPr>
            <a:r>
              <a:rPr lang="en-US" sz="2700" dirty="0">
                <a:latin typeface="Avenir Next LT Pro"/>
              </a:rPr>
              <a:t>Enroll you in Part B outside of an enrollment period, if you already have Part A </a:t>
            </a:r>
          </a:p>
          <a:p>
            <a:pPr marL="457200" lvl="1">
              <a:spcBef>
                <a:spcPts val="2000"/>
              </a:spcBef>
            </a:pPr>
            <a:r>
              <a:rPr lang="en-US" sz="2700" dirty="0">
                <a:latin typeface="Avenir Next LT Pro"/>
              </a:rPr>
              <a:t>Provide automatic enrollment in Extra Help (</a:t>
            </a:r>
            <a:r>
              <a:rPr lang="en-US" sz="2700" dirty="0">
                <a:solidFill>
                  <a:srgbClr val="000000"/>
                </a:solidFill>
                <a:latin typeface="Avenir Next LT Pro"/>
              </a:rPr>
              <a:t>called deeming)</a:t>
            </a:r>
          </a:p>
        </p:txBody>
      </p:sp>
    </p:spTree>
    <p:extLst>
      <p:ext uri="{BB962C8B-B14F-4D97-AF65-F5344CB8AC3E}">
        <p14:creationId xmlns:p14="http://schemas.microsoft.com/office/powerpoint/2010/main" val="8543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575A-8D1B-7048-9873-C73A044525B5}"/>
              </a:ext>
            </a:extLst>
          </p:cNvPr>
          <p:cNvSpPr>
            <a:spLocks noGrp="1"/>
          </p:cNvSpPr>
          <p:nvPr>
            <p:ph type="title"/>
          </p:nvPr>
        </p:nvSpPr>
        <p:spPr/>
        <p:txBody>
          <a:bodyPr/>
          <a:lstStyle/>
          <a:p>
            <a:r>
              <a:rPr lang="en-US"/>
              <a:t>MSP basics</a:t>
            </a:r>
          </a:p>
        </p:txBody>
      </p:sp>
      <p:sp>
        <p:nvSpPr>
          <p:cNvPr id="3" name="Content Placeholder 2">
            <a:extLst>
              <a:ext uri="{FF2B5EF4-FFF2-40B4-BE49-F238E27FC236}">
                <a16:creationId xmlns:a16="http://schemas.microsoft.com/office/drawing/2014/main" id="{6D6FCF58-469D-2447-99CE-8C718E9B03D1}"/>
              </a:ext>
            </a:extLst>
          </p:cNvPr>
          <p:cNvSpPr>
            <a:spLocks noGrp="1"/>
          </p:cNvSpPr>
          <p:nvPr>
            <p:ph type="body" sz="quarter" idx="12"/>
          </p:nvPr>
        </p:nvSpPr>
        <p:spPr>
          <a:xfrm>
            <a:off x="838200" y="1841065"/>
            <a:ext cx="10515600" cy="3854028"/>
          </a:xfrm>
        </p:spPr>
        <p:txBody>
          <a:bodyPr vert="horz" lIns="91440" tIns="45720" rIns="91440" bIns="45720" rtlCol="0" anchor="t">
            <a:normAutofit/>
          </a:bodyPr>
          <a:lstStyle/>
          <a:p>
            <a:pPr>
              <a:lnSpc>
                <a:spcPct val="100000"/>
              </a:lnSpc>
            </a:pPr>
            <a:r>
              <a:rPr lang="en-US" sz="2700" dirty="0">
                <a:latin typeface="Avenir Next LT Pro"/>
                <a:cs typeface="Arial"/>
              </a:rPr>
              <a:t>There are three most common type of MSPs</a:t>
            </a:r>
            <a:r>
              <a:rPr lang="en-US" sz="2700" b="0" i="0" dirty="0">
                <a:effectLst/>
                <a:latin typeface="Avenir Next LT Pro"/>
                <a:cs typeface="Arial"/>
              </a:rPr>
              <a:t> with different income limits</a:t>
            </a:r>
            <a:r>
              <a:rPr lang="en-US" sz="2700" dirty="0">
                <a:latin typeface="Avenir Next LT Pro"/>
                <a:cs typeface="Arial"/>
              </a:rPr>
              <a:t> and benefits</a:t>
            </a:r>
            <a:endParaRPr lang="en-US" sz="2700" b="0" i="0" dirty="0">
              <a:effectLst/>
              <a:latin typeface="Avenir Next LT Pro"/>
              <a:cs typeface="Arial"/>
            </a:endParaRPr>
          </a:p>
          <a:p>
            <a:pPr lvl="1">
              <a:lnSpc>
                <a:spcPct val="100000"/>
              </a:lnSpc>
            </a:pPr>
            <a:r>
              <a:rPr lang="en-US" sz="2500" b="1" i="0" dirty="0">
                <a:effectLst/>
                <a:latin typeface="Avenir Next LT Pro"/>
              </a:rPr>
              <a:t>Qualifying Individual (QI)</a:t>
            </a:r>
          </a:p>
          <a:p>
            <a:pPr lvl="1">
              <a:lnSpc>
                <a:spcPct val="100000"/>
              </a:lnSpc>
            </a:pPr>
            <a:r>
              <a:rPr lang="en-US" sz="2500" b="1" dirty="0">
                <a:latin typeface="Avenir Next LT Pro"/>
              </a:rPr>
              <a:t>Specified Low-Income Medicare Beneficiary (SLMB)</a:t>
            </a:r>
            <a:endParaRPr lang="en-US" sz="2500" b="1" i="0" dirty="0">
              <a:effectLst/>
              <a:latin typeface="Avenir Next LT Pro"/>
            </a:endParaRPr>
          </a:p>
          <a:p>
            <a:pPr lvl="1">
              <a:lnSpc>
                <a:spcPct val="100000"/>
              </a:lnSpc>
            </a:pPr>
            <a:r>
              <a:rPr lang="en-US" sz="2500" b="1" i="0" dirty="0">
                <a:effectLst/>
                <a:latin typeface="Avenir Next LT Pro"/>
              </a:rPr>
              <a:t>Qualified Medicare Beneficiary (QMB)</a:t>
            </a:r>
          </a:p>
          <a:p>
            <a:pPr marL="457200" lvl="1" indent="0">
              <a:lnSpc>
                <a:spcPct val="100000"/>
              </a:lnSpc>
              <a:spcBef>
                <a:spcPts val="0"/>
              </a:spcBef>
              <a:buNone/>
            </a:pPr>
            <a:endParaRPr lang="en-US" sz="2500" b="1" i="0" dirty="0">
              <a:effectLst/>
            </a:endParaRPr>
          </a:p>
          <a:p>
            <a:pPr>
              <a:lnSpc>
                <a:spcPct val="100000"/>
              </a:lnSpc>
              <a:spcBef>
                <a:spcPts val="0"/>
              </a:spcBef>
            </a:pPr>
            <a:r>
              <a:rPr lang="en-US" sz="2700" dirty="0">
                <a:latin typeface="Avenir Next LT Pro"/>
              </a:rPr>
              <a:t>You do not choose which MSP to apply for</a:t>
            </a:r>
          </a:p>
          <a:p>
            <a:pPr lvl="1">
              <a:lnSpc>
                <a:spcPct val="100000"/>
              </a:lnSpc>
            </a:pPr>
            <a:r>
              <a:rPr lang="en-US" sz="2500" dirty="0">
                <a:latin typeface="Avenir Next LT Pro"/>
              </a:rPr>
              <a:t>Eligibility is based on income</a:t>
            </a:r>
          </a:p>
        </p:txBody>
      </p:sp>
    </p:spTree>
    <p:extLst>
      <p:ext uri="{BB962C8B-B14F-4D97-AF65-F5344CB8AC3E}">
        <p14:creationId xmlns:p14="http://schemas.microsoft.com/office/powerpoint/2010/main" val="2516464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84420" y="735753"/>
            <a:ext cx="8540674" cy="1325563"/>
          </a:xfrm>
        </p:spPr>
        <p:txBody>
          <a:bodyPr/>
          <a:lstStyle/>
          <a:p>
            <a:r>
              <a:rPr lang="en-US" dirty="0"/>
              <a:t>MSP eligibility in 2026</a:t>
            </a:r>
          </a:p>
        </p:txBody>
      </p:sp>
      <p:graphicFrame>
        <p:nvGraphicFramePr>
          <p:cNvPr id="9" name="Table 8">
            <a:extLst>
              <a:ext uri="{FF2B5EF4-FFF2-40B4-BE49-F238E27FC236}">
                <a16:creationId xmlns:a16="http://schemas.microsoft.com/office/drawing/2014/main" id="{D42C3A80-CD79-3548-92C1-1B023D3CBB91}"/>
              </a:ext>
            </a:extLst>
          </p:cNvPr>
          <p:cNvGraphicFramePr>
            <a:graphicFrameLocks noGrp="1"/>
          </p:cNvGraphicFramePr>
          <p:nvPr>
            <p:extLst>
              <p:ext uri="{D42A27DB-BD31-4B8C-83A1-F6EECF244321}">
                <p14:modId xmlns:p14="http://schemas.microsoft.com/office/powerpoint/2010/main" val="2016509084"/>
              </p:ext>
            </p:extLst>
          </p:nvPr>
        </p:nvGraphicFramePr>
        <p:xfrm>
          <a:off x="884420" y="1976716"/>
          <a:ext cx="10190019" cy="2556096"/>
        </p:xfrm>
        <a:graphic>
          <a:graphicData uri="http://schemas.openxmlformats.org/drawingml/2006/table">
            <a:tbl>
              <a:tblPr/>
              <a:tblGrid>
                <a:gridCol w="2156361">
                  <a:extLst>
                    <a:ext uri="{9D8B030D-6E8A-4147-A177-3AD203B41FA5}">
                      <a16:colId xmlns:a16="http://schemas.microsoft.com/office/drawing/2014/main" val="3444767094"/>
                    </a:ext>
                  </a:extLst>
                </a:gridCol>
                <a:gridCol w="2275115">
                  <a:extLst>
                    <a:ext uri="{9D8B030D-6E8A-4147-A177-3AD203B41FA5}">
                      <a16:colId xmlns:a16="http://schemas.microsoft.com/office/drawing/2014/main" val="2417489601"/>
                    </a:ext>
                  </a:extLst>
                </a:gridCol>
                <a:gridCol w="1883228">
                  <a:extLst>
                    <a:ext uri="{9D8B030D-6E8A-4147-A177-3AD203B41FA5}">
                      <a16:colId xmlns:a16="http://schemas.microsoft.com/office/drawing/2014/main" val="2280641149"/>
                    </a:ext>
                  </a:extLst>
                </a:gridCol>
                <a:gridCol w="1959429">
                  <a:extLst>
                    <a:ext uri="{9D8B030D-6E8A-4147-A177-3AD203B41FA5}">
                      <a16:colId xmlns:a16="http://schemas.microsoft.com/office/drawing/2014/main" val="1550623145"/>
                    </a:ext>
                  </a:extLst>
                </a:gridCol>
                <a:gridCol w="1915886">
                  <a:extLst>
                    <a:ext uri="{9D8B030D-6E8A-4147-A177-3AD203B41FA5}">
                      <a16:colId xmlns:a16="http://schemas.microsoft.com/office/drawing/2014/main" val="465139059"/>
                    </a:ext>
                  </a:extLst>
                </a:gridCol>
              </a:tblGrid>
              <a:tr h="439580">
                <a:tc rowSpan="2">
                  <a:txBody>
                    <a:bodyPr/>
                    <a:lstStyle/>
                    <a:p>
                      <a:pPr algn="ctr" fontAlgn="base"/>
                      <a:r>
                        <a:rPr lang="en-US" sz="2400" b="1" i="0">
                          <a:solidFill>
                            <a:srgbClr val="FFFFFF"/>
                          </a:solidFill>
                          <a:effectLst/>
                          <a:latin typeface="Avenir Next LT Pro"/>
                          <a:cs typeface="Arial"/>
                        </a:rPr>
                        <a:t>Program​</a:t>
                      </a:r>
                    </a:p>
                  </a:txBody>
                  <a:tcPr anchor="ctr">
                    <a:lnL w="952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3A8A36"/>
                    </a:solidFill>
                  </a:tcPr>
                </a:tc>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rgbClr val="FFFFFF"/>
                          </a:solidFill>
                          <a:effectLst/>
                          <a:latin typeface="Avenir Next LT Pro"/>
                          <a:cs typeface="Arial"/>
                        </a:rPr>
                        <a:t>Monthly income limit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A8A36"/>
                    </a:solidFill>
                  </a:tcPr>
                </a:tc>
                <a:tc h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US" sz="2400" b="1" i="0" dirty="0">
                        <a:solidFill>
                          <a:srgbClr val="FFFFFF"/>
                        </a:solidFill>
                        <a:effectLst/>
                        <a:latin typeface="Avenir Next LT Pro"/>
                        <a:cs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A8A36"/>
                    </a:solidFill>
                  </a:tcPr>
                </a:tc>
                <a:tc grid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rgbClr val="FFFFFF"/>
                          </a:solidFill>
                          <a:effectLst/>
                          <a:latin typeface="Avenir Next LT Pro"/>
                          <a:cs typeface="Arial"/>
                        </a:rPr>
                        <a:t>Asset limits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val="4041179519"/>
                  </a:ext>
                </a:extLst>
              </a:tr>
              <a:tr h="412667">
                <a:tc vMerge="1">
                  <a:txBody>
                    <a:bodyPr/>
                    <a:lstStyle/>
                    <a:p>
                      <a:pPr algn="ctr" fontAlgn="base"/>
                      <a:endParaRPr lang="en-US" sz="2600" b="1" i="0">
                        <a:solidFill>
                          <a:srgbClr val="FFFFFF"/>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3A8A36"/>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rgbClr val="FFFFFF"/>
                          </a:solidFill>
                          <a:effectLst/>
                          <a:latin typeface="Avenir Next LT Pro"/>
                          <a:cs typeface="Arial"/>
                        </a:rPr>
                        <a:t>Single​​</a:t>
                      </a:r>
                    </a:p>
                  </a:txBody>
                  <a:tcPr anchor="ctr">
                    <a:lnL w="6350" cap="flat" cmpd="sng" algn="ctr">
                      <a:solidFill>
                        <a:schemeClr val="bg1"/>
                      </a:solidFill>
                      <a:prstDash val="solid"/>
                      <a:round/>
                      <a:headEnd type="none" w="med" len="med"/>
                      <a:tailEnd type="none" w="med" len="med"/>
                    </a:lnL>
                    <a:lnR w="952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3A8A36"/>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rgbClr val="FFFFFF"/>
                          </a:solidFill>
                          <a:effectLst/>
                          <a:latin typeface="Avenir Next LT Pro"/>
                          <a:cs typeface="Arial"/>
                        </a:rPr>
                        <a:t>Couple</a:t>
                      </a:r>
                    </a:p>
                  </a:txBody>
                  <a:tcPr anchor="ctr">
                    <a:lnL w="952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3A8A36"/>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rgbClr val="FFFFFF"/>
                          </a:solidFill>
                          <a:effectLst/>
                          <a:latin typeface="Avenir Next LT Pro"/>
                          <a:cs typeface="Arial"/>
                        </a:rPr>
                        <a:t>Single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7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400" b="1" i="0" dirty="0">
                          <a:solidFill>
                            <a:srgbClr val="FFFFFF"/>
                          </a:solidFill>
                          <a:effectLst/>
                          <a:latin typeface="Avenir Next LT Pro"/>
                          <a:cs typeface="Arial"/>
                        </a:rPr>
                        <a:t>Couple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64109999"/>
                  </a:ext>
                </a:extLst>
              </a:tr>
              <a:tr h="547232">
                <a:tc>
                  <a:txBody>
                    <a:bodyPr/>
                    <a:lstStyle/>
                    <a:p>
                      <a:pPr lvl="0" algn="ctr">
                        <a:buNone/>
                      </a:pPr>
                      <a:r>
                        <a:rPr lang="en-US" sz="2800" b="0" i="0" dirty="0">
                          <a:solidFill>
                            <a:srgbClr val="000000"/>
                          </a:solidFill>
                          <a:effectLst/>
                          <a:latin typeface="Avenir Next LT Pro"/>
                          <a:cs typeface="Arial"/>
                        </a:rPr>
                        <a:t>QMB</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2600" b="0" i="0" dirty="0">
                          <a:solidFill>
                            <a:srgbClr val="000000"/>
                          </a:solidFill>
                          <a:effectLst/>
                          <a:latin typeface="Avenir Next LT Pro"/>
                          <a:cs typeface="Arial"/>
                        </a:rPr>
                        <a:t>$1,350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2600" b="0" i="0" dirty="0">
                          <a:solidFill>
                            <a:srgbClr val="000000"/>
                          </a:solidFill>
                          <a:effectLst/>
                          <a:latin typeface="Avenir Next LT Pro"/>
                          <a:cs typeface="Arial"/>
                        </a:rPr>
                        <a:t>$1,824</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2600" dirty="0">
                          <a:latin typeface="Avenir Next LT Pro" panose="020B0504020202020204" pitchFamily="34" charset="0"/>
                        </a:rPr>
                        <a:t>$9,950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ase"/>
                      <a:r>
                        <a:rPr lang="en-US" sz="2600" dirty="0">
                          <a:latin typeface="Avenir Next LT Pro" panose="020B0504020202020204" pitchFamily="34" charset="0"/>
                        </a:rPr>
                        <a:t>$14,910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0246614"/>
                  </a:ext>
                </a:extLst>
              </a:tr>
              <a:tr h="547232">
                <a:tc>
                  <a:txBody>
                    <a:bodyPr/>
                    <a:lstStyle/>
                    <a:p>
                      <a:pPr algn="ctr" fontAlgn="base"/>
                      <a:r>
                        <a:rPr lang="en-US" sz="2800" b="0" i="0" dirty="0">
                          <a:solidFill>
                            <a:srgbClr val="000000"/>
                          </a:solidFill>
                          <a:effectLst/>
                          <a:latin typeface="Avenir Next LT Pro"/>
                          <a:cs typeface="Arial"/>
                        </a:rPr>
                        <a:t>SLMB</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2600" b="0" i="0" dirty="0">
                          <a:solidFill>
                            <a:srgbClr val="000000"/>
                          </a:solidFill>
                          <a:effectLst/>
                          <a:latin typeface="Avenir Next LT Pro"/>
                          <a:cs typeface="Arial"/>
                        </a:rPr>
                        <a:t>$1,616</a:t>
                      </a:r>
                      <a:endParaRPr lang="en-US" sz="2600" b="0" i="0" dirty="0">
                        <a:solidFill>
                          <a:srgbClr val="000000"/>
                        </a:solidFill>
                        <a:effectLst/>
                        <a:latin typeface="Avenir Next LT Pro" panose="020B0504020202020204" pitchFamily="34" charset="77"/>
                        <a:cs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2600" b="0" i="0" dirty="0">
                          <a:solidFill>
                            <a:srgbClr val="000000"/>
                          </a:solidFill>
                          <a:effectLst/>
                          <a:latin typeface="Avenir Next LT Pro"/>
                          <a:cs typeface="Arial"/>
                        </a:rPr>
                        <a:t>$2,184</a:t>
                      </a:r>
                      <a:endParaRPr lang="en-US" sz="2600"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2600" dirty="0">
                          <a:latin typeface="Avenir Next LT Pro" panose="020B0504020202020204" pitchFamily="34" charset="0"/>
                        </a:rPr>
                        <a:t>$9,950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ase"/>
                      <a:r>
                        <a:rPr lang="en-US" sz="2600" dirty="0">
                          <a:latin typeface="Avenir Next LT Pro" panose="020B0504020202020204" pitchFamily="34" charset="0"/>
                        </a:rPr>
                        <a:t>$14,910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45817848"/>
                  </a:ext>
                </a:extLst>
              </a:tr>
              <a:tr h="547232">
                <a:tc>
                  <a:txBody>
                    <a:bodyPr/>
                    <a:lstStyle/>
                    <a:p>
                      <a:pPr algn="ctr" fontAlgn="base"/>
                      <a:r>
                        <a:rPr lang="en-US" sz="2800" b="0" i="0" dirty="0">
                          <a:solidFill>
                            <a:srgbClr val="000000"/>
                          </a:solidFill>
                          <a:effectLst/>
                          <a:latin typeface="Avenir Next LT Pro"/>
                          <a:cs typeface="Arial"/>
                        </a:rPr>
                        <a:t>QI​</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2600" b="0" i="0" dirty="0">
                          <a:solidFill>
                            <a:srgbClr val="000000"/>
                          </a:solidFill>
                          <a:effectLst/>
                          <a:latin typeface="Avenir Next LT Pro"/>
                          <a:cs typeface="Arial"/>
                        </a:rPr>
                        <a:t>$1,816</a:t>
                      </a:r>
                      <a:endParaRPr lang="en-US" sz="2600"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2600" b="0" i="0" dirty="0">
                          <a:solidFill>
                            <a:srgbClr val="000000"/>
                          </a:solidFill>
                          <a:effectLst/>
                          <a:latin typeface="Avenir Next LT Pro"/>
                          <a:cs typeface="Arial"/>
                        </a:rPr>
                        <a:t>$2,455</a:t>
                      </a:r>
                      <a:endParaRPr lang="en-US" sz="2600" dirty="0"/>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2600" dirty="0">
                          <a:latin typeface="Avenir Next LT Pro" panose="020B0504020202020204" pitchFamily="34" charset="0"/>
                        </a:rPr>
                        <a:t>$9,950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algn="ctr" fontAlgn="base"/>
                      <a:r>
                        <a:rPr lang="en-US" sz="2600" dirty="0">
                          <a:latin typeface="Avenir Next LT Pro" panose="020B0504020202020204" pitchFamily="34" charset="0"/>
                        </a:rPr>
                        <a:t>$14,910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00160350"/>
                  </a:ext>
                </a:extLst>
              </a:tr>
            </a:tbl>
          </a:graphicData>
        </a:graphic>
      </p:graphicFrame>
      <p:sp>
        <p:nvSpPr>
          <p:cNvPr id="6" name="TextBox 5">
            <a:extLst>
              <a:ext uri="{FF2B5EF4-FFF2-40B4-BE49-F238E27FC236}">
                <a16:creationId xmlns:a16="http://schemas.microsoft.com/office/drawing/2014/main" id="{0456F5A6-142F-90DA-84C8-71957AFE388E}"/>
              </a:ext>
            </a:extLst>
          </p:cNvPr>
          <p:cNvSpPr txBox="1"/>
          <p:nvPr/>
        </p:nvSpPr>
        <p:spPr>
          <a:xfrm>
            <a:off x="814185" y="4553159"/>
            <a:ext cx="49036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venir Next LT Pro"/>
              </a:rPr>
              <a:t>These income </a:t>
            </a:r>
            <a:r>
              <a:rPr lang="en-US" sz="1400" dirty="0">
                <a:latin typeface="Avenir Next LT Pro"/>
              </a:rPr>
              <a:t>limits include a standard $20 disregard​</a:t>
            </a:r>
            <a:endParaRPr lang="en-US" sz="1400" dirty="0">
              <a:cs typeface="Times New Roman" pitchFamily="18" charset="0"/>
            </a:endParaRPr>
          </a:p>
        </p:txBody>
      </p:sp>
      <p:sp>
        <p:nvSpPr>
          <p:cNvPr id="10" name="TextBox 9">
            <a:extLst>
              <a:ext uri="{FF2B5EF4-FFF2-40B4-BE49-F238E27FC236}">
                <a16:creationId xmlns:a16="http://schemas.microsoft.com/office/drawing/2014/main" id="{7BB882A5-1803-709E-438C-26BA829DFD67}"/>
              </a:ext>
            </a:extLst>
          </p:cNvPr>
          <p:cNvSpPr txBox="1"/>
          <p:nvPr/>
        </p:nvSpPr>
        <p:spPr>
          <a:xfrm>
            <a:off x="3534738" y="5058685"/>
            <a:ext cx="7539701" cy="1430179"/>
          </a:xfrm>
          <a:prstGeom prst="roundRect">
            <a:avLst/>
          </a:prstGeom>
          <a:solidFill>
            <a:schemeClr val="accent2">
              <a:lumMod val="20000"/>
              <a:lumOff val="80000"/>
            </a:schemeClr>
          </a:solidFill>
          <a:ln>
            <a:noFill/>
          </a:ln>
        </p:spPr>
        <p:txBody>
          <a:bodyPr wrap="square" lIns="91440" tIns="91440" rIns="91440" bIns="91440" rtlCol="0" anchor="t">
            <a:spAutoFit/>
          </a:bodyPr>
          <a:lstStyle/>
          <a:p>
            <a:pPr>
              <a:lnSpc>
                <a:spcPct val="90000"/>
              </a:lnSpc>
            </a:pPr>
            <a:r>
              <a:rPr lang="en-US" sz="2000" dirty="0">
                <a:latin typeface="Avenir Next LT Pro"/>
              </a:rPr>
              <a:t>To learn if beneficiaries are eligible for MSP and how to apply, call the State Health Insurance Assistance Program (SHIP). Beneficiaries can find their local SHIP by calling </a:t>
            </a:r>
            <a:r>
              <a:rPr lang="en-US" sz="2000" b="1" dirty="0">
                <a:latin typeface="Avenir Next LT Pro"/>
              </a:rPr>
              <a:t>877-839-2675</a:t>
            </a:r>
            <a:r>
              <a:rPr lang="en-US" sz="2000" dirty="0">
                <a:latin typeface="Avenir Next LT Pro"/>
              </a:rPr>
              <a:t> or visiting </a:t>
            </a:r>
            <a:r>
              <a:rPr lang="en-US" sz="2000" u="sng" dirty="0">
                <a:latin typeface="Avenir Next LT Pro"/>
                <a:hlinkClick r:id="rId3"/>
              </a:rPr>
              <a:t>www.shiphelp.org</a:t>
            </a:r>
            <a:r>
              <a:rPr lang="en-US" sz="2000" dirty="0">
                <a:latin typeface="Avenir Next LT Pro"/>
              </a:rPr>
              <a:t>.</a:t>
            </a:r>
            <a:endParaRPr lang="en-US" sz="2000" dirty="0"/>
          </a:p>
        </p:txBody>
      </p:sp>
    </p:spTree>
    <p:extLst>
      <p:ext uri="{BB962C8B-B14F-4D97-AF65-F5344CB8AC3E}">
        <p14:creationId xmlns:p14="http://schemas.microsoft.com/office/powerpoint/2010/main" val="217627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latin typeface="Avenir Next LT Pro"/>
              </a:rPr>
              <a:t>Additional QMB benefits</a:t>
            </a:r>
          </a:p>
        </p:txBody>
      </p:sp>
      <p:sp>
        <p:nvSpPr>
          <p:cNvPr id="7" name="Content Placeholder 6"/>
          <p:cNvSpPr>
            <a:spLocks noGrp="1"/>
          </p:cNvSpPr>
          <p:nvPr>
            <p:ph type="body" sz="quarter" idx="12"/>
          </p:nvPr>
        </p:nvSpPr>
        <p:spPr>
          <a:xfrm>
            <a:off x="838200" y="1906672"/>
            <a:ext cx="10210800" cy="4320052"/>
          </a:xfrm>
        </p:spPr>
        <p:txBody>
          <a:bodyPr vert="horz" lIns="91440" tIns="45720" rIns="91440" bIns="45720" rtlCol="0" anchor="t">
            <a:normAutofit/>
          </a:bodyPr>
          <a:lstStyle/>
          <a:p>
            <a:r>
              <a:rPr lang="en-US" dirty="0">
                <a:solidFill>
                  <a:srgbClr val="000000"/>
                </a:solidFill>
                <a:latin typeface="Avenir Next LT Pro"/>
              </a:rPr>
              <a:t>Pays Part A premium for those who do not have enough work history for premium-free Part A</a:t>
            </a:r>
            <a:endParaRPr lang="en-US" dirty="0">
              <a:latin typeface="Avenir Next LT Pro"/>
            </a:endParaRPr>
          </a:p>
          <a:p>
            <a:r>
              <a:rPr lang="en-US" dirty="0">
                <a:latin typeface="Avenir Next LT Pro"/>
              </a:rPr>
              <a:t>Can be used to enroll someone in premium-Part A outside the General Enrollment Period (known as </a:t>
            </a:r>
            <a:r>
              <a:rPr lang="en-US" b="1" dirty="0">
                <a:latin typeface="Avenir Next LT Pro"/>
              </a:rPr>
              <a:t>Part A Buy-in</a:t>
            </a:r>
            <a:r>
              <a:rPr lang="en-US" dirty="0">
                <a:latin typeface="Avenir Next LT Pro"/>
              </a:rPr>
              <a:t>)</a:t>
            </a:r>
          </a:p>
          <a:p>
            <a:pPr lvl="1"/>
            <a:r>
              <a:rPr lang="en-US" dirty="0">
                <a:latin typeface="Avenir Next LT Pro"/>
              </a:rPr>
              <a:t>Only some states participate in the Part A buy-in</a:t>
            </a:r>
            <a:endParaRPr lang="en-US" dirty="0"/>
          </a:p>
          <a:p>
            <a:r>
              <a:rPr lang="en-US" dirty="0">
                <a:latin typeface="Avenir Next LT Pro"/>
              </a:rPr>
              <a:t>Medicare providers may not charge QMB beneficiaries Medicare deductibles, coinsurances, or copays (known as </a:t>
            </a:r>
            <a:r>
              <a:rPr lang="en-US" b="1" dirty="0">
                <a:latin typeface="Avenir Next LT Pro"/>
              </a:rPr>
              <a:t>improper billing</a:t>
            </a:r>
            <a:r>
              <a:rPr lang="en-US" dirty="0">
                <a:latin typeface="Avenir Next LT Pro"/>
              </a:rPr>
              <a:t>)</a:t>
            </a:r>
          </a:p>
        </p:txBody>
      </p:sp>
    </p:spTree>
    <p:extLst>
      <p:ext uri="{BB962C8B-B14F-4D97-AF65-F5344CB8AC3E}">
        <p14:creationId xmlns:p14="http://schemas.microsoft.com/office/powerpoint/2010/main" val="342670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B3AA3-18B1-4D26-5DA5-068A15746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6448C-9D85-5903-BD5B-AEDF26FC4C08}"/>
              </a:ext>
            </a:extLst>
          </p:cNvPr>
          <p:cNvSpPr>
            <a:spLocks noGrp="1"/>
          </p:cNvSpPr>
          <p:nvPr>
            <p:ph type="title"/>
          </p:nvPr>
        </p:nvSpPr>
        <p:spPr/>
        <p:txBody>
          <a:bodyPr>
            <a:noAutofit/>
          </a:bodyPr>
          <a:lstStyle/>
          <a:p>
            <a:r>
              <a:rPr lang="en-US" sz="4800" dirty="0">
                <a:latin typeface="Avenir Next LT Pro"/>
              </a:rPr>
              <a:t>Medicaid</a:t>
            </a:r>
            <a:endParaRPr lang="en-US" dirty="0"/>
          </a:p>
        </p:txBody>
      </p:sp>
    </p:spTree>
    <p:extLst>
      <p:ext uri="{BB962C8B-B14F-4D97-AF65-F5344CB8AC3E}">
        <p14:creationId xmlns:p14="http://schemas.microsoft.com/office/powerpoint/2010/main" val="226460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7273-1F6C-7640-A3B6-2D8C255B17D9}"/>
              </a:ext>
            </a:extLst>
          </p:cNvPr>
          <p:cNvSpPr>
            <a:spLocks noGrp="1"/>
          </p:cNvSpPr>
          <p:nvPr>
            <p:ph type="title"/>
          </p:nvPr>
        </p:nvSpPr>
        <p:spPr>
          <a:xfrm>
            <a:off x="4733886" y="1432799"/>
            <a:ext cx="6193943" cy="871938"/>
          </a:xfrm>
        </p:spPr>
        <p:txBody>
          <a:bodyPr>
            <a:noAutofit/>
          </a:bodyPr>
          <a:lstStyle/>
          <a:p>
            <a:r>
              <a:rPr lang="en-US" sz="5500"/>
              <a:t>Medicaid basics</a:t>
            </a:r>
          </a:p>
        </p:txBody>
      </p:sp>
      <p:sp>
        <p:nvSpPr>
          <p:cNvPr id="5" name="Content Placeholder 4">
            <a:extLst>
              <a:ext uri="{FF2B5EF4-FFF2-40B4-BE49-F238E27FC236}">
                <a16:creationId xmlns:a16="http://schemas.microsoft.com/office/drawing/2014/main" id="{536039E9-3711-F246-A846-5F077E01F819}"/>
              </a:ext>
            </a:extLst>
          </p:cNvPr>
          <p:cNvSpPr>
            <a:spLocks noGrp="1"/>
          </p:cNvSpPr>
          <p:nvPr>
            <p:ph type="body" sz="quarter" idx="13"/>
          </p:nvPr>
        </p:nvSpPr>
        <p:spPr>
          <a:xfrm>
            <a:off x="2500352" y="2957513"/>
            <a:ext cx="8701088" cy="3510194"/>
          </a:xfrm>
        </p:spPr>
        <p:txBody>
          <a:bodyPr vert="horz" lIns="91440" tIns="45720" rIns="91440" bIns="45720" rtlCol="0" anchor="t">
            <a:normAutofit/>
          </a:bodyPr>
          <a:lstStyle/>
          <a:p>
            <a:r>
              <a:rPr lang="en-US" dirty="0">
                <a:latin typeface="Avenir Next LT Pro"/>
              </a:rPr>
              <a:t>State and federal program offering health insurance to those with limited incomes/assets</a:t>
            </a:r>
          </a:p>
          <a:p>
            <a:pPr marL="228600" indent="-228600">
              <a:spcBef>
                <a:spcPts val="700"/>
              </a:spcBef>
              <a:buFont typeface="Arial" panose="020B0604020202020204" pitchFamily="34" charset="0"/>
              <a:buChar char="•"/>
            </a:pPr>
            <a:r>
              <a:rPr lang="en-US" sz="2400" dirty="0">
                <a:latin typeface="Avenir Next LT Pro"/>
              </a:rPr>
              <a:t>Each state has its own Medicaid rules – subject to federal minimums</a:t>
            </a:r>
            <a:endParaRPr lang="en-US" sz="2400" dirty="0"/>
          </a:p>
          <a:p>
            <a:pPr marL="228600" indent="-228600">
              <a:spcBef>
                <a:spcPts val="700"/>
              </a:spcBef>
              <a:buFont typeface="Arial" panose="020B0604020202020204" pitchFamily="34" charset="0"/>
              <a:buChar char="•"/>
            </a:pPr>
            <a:r>
              <a:rPr lang="en-US" sz="2400" dirty="0">
                <a:latin typeface="Avenir Next LT Pro"/>
              </a:rPr>
              <a:t>Administered at the state level</a:t>
            </a:r>
          </a:p>
          <a:p>
            <a:pPr marL="228600" indent="-228600">
              <a:spcBef>
                <a:spcPts val="700"/>
              </a:spcBef>
              <a:buFont typeface="Arial" panose="020B0604020202020204" pitchFamily="34" charset="0"/>
              <a:buChar char="•"/>
            </a:pPr>
            <a:r>
              <a:rPr lang="en-US" sz="2400" dirty="0">
                <a:latin typeface="Avenir Next LT Pro"/>
              </a:rPr>
              <a:t>People of different ages and groups may have different financial qualification limits and different benefits</a:t>
            </a:r>
            <a:endParaRPr lang="en-US" sz="2400" dirty="0"/>
          </a:p>
          <a:p>
            <a:pPr>
              <a:spcBef>
                <a:spcPts val="700"/>
              </a:spcBef>
            </a:pPr>
            <a:endParaRPr lang="en-US" sz="2400"/>
          </a:p>
        </p:txBody>
      </p:sp>
    </p:spTree>
    <p:extLst>
      <p:ext uri="{BB962C8B-B14F-4D97-AF65-F5344CB8AC3E}">
        <p14:creationId xmlns:p14="http://schemas.microsoft.com/office/powerpoint/2010/main" val="403390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F833-3109-4148-8A94-52A3F9F5091B}"/>
              </a:ext>
            </a:extLst>
          </p:cNvPr>
          <p:cNvSpPr>
            <a:spLocks noGrp="1"/>
          </p:cNvSpPr>
          <p:nvPr>
            <p:ph type="title"/>
          </p:nvPr>
        </p:nvSpPr>
        <p:spPr/>
        <p:txBody>
          <a:bodyPr/>
          <a:lstStyle/>
          <a:p>
            <a:r>
              <a:rPr lang="en-US"/>
              <a:t>Different kinds of Medicaid</a:t>
            </a:r>
          </a:p>
        </p:txBody>
      </p:sp>
      <p:sp>
        <p:nvSpPr>
          <p:cNvPr id="3" name="Content Placeholder 2">
            <a:extLst>
              <a:ext uri="{FF2B5EF4-FFF2-40B4-BE49-F238E27FC236}">
                <a16:creationId xmlns:a16="http://schemas.microsoft.com/office/drawing/2014/main" id="{D12C240C-61DE-0D4F-9CDB-69E79E396748}"/>
              </a:ext>
            </a:extLst>
          </p:cNvPr>
          <p:cNvSpPr>
            <a:spLocks noGrp="1"/>
          </p:cNvSpPr>
          <p:nvPr>
            <p:ph type="body" sz="quarter" idx="12"/>
          </p:nvPr>
        </p:nvSpPr>
        <p:spPr>
          <a:xfrm>
            <a:off x="838200" y="1927166"/>
            <a:ext cx="10479374" cy="4166822"/>
          </a:xfrm>
        </p:spPr>
        <p:txBody>
          <a:bodyPr vert="horz" lIns="91440" tIns="45720" rIns="91440" bIns="45720" rtlCol="0" anchor="t">
            <a:normAutofit/>
          </a:bodyPr>
          <a:lstStyle/>
          <a:p>
            <a:pPr marL="0" indent="0">
              <a:buNone/>
            </a:pPr>
            <a:r>
              <a:rPr lang="en-US" dirty="0">
                <a:latin typeface="Avenir Next LT Pro"/>
              </a:rPr>
              <a:t>Categories of Medicaid that people have together with Medicare:</a:t>
            </a:r>
          </a:p>
          <a:p>
            <a:r>
              <a:rPr lang="en-US" b="1" dirty="0">
                <a:latin typeface="Avenir Next LT Pro"/>
              </a:rPr>
              <a:t>Aged, Blind, and Disabled (ABD) Medicaid</a:t>
            </a:r>
          </a:p>
          <a:p>
            <a:r>
              <a:rPr lang="en-US" b="1" dirty="0">
                <a:latin typeface="Avenir Next LT Pro"/>
              </a:rPr>
              <a:t>Medicaid home and community-based (HCBS) waiver programs: </a:t>
            </a:r>
            <a:r>
              <a:rPr lang="en-US" dirty="0">
                <a:latin typeface="Avenir Next LT Pro"/>
              </a:rPr>
              <a:t>Provides coverage for services to help beneficiaries stay at home or in community-based settings (such as an assisted living facility)</a:t>
            </a:r>
          </a:p>
          <a:p>
            <a:r>
              <a:rPr lang="en-US" b="1" dirty="0">
                <a:latin typeface="Avenir Next LT Pro"/>
              </a:rPr>
              <a:t>Institutional Medicaid: </a:t>
            </a:r>
            <a:r>
              <a:rPr lang="en-US" dirty="0">
                <a:latin typeface="Avenir Next LT Pro"/>
              </a:rPr>
              <a:t>For residents in nursing homes</a:t>
            </a:r>
          </a:p>
          <a:p>
            <a:r>
              <a:rPr lang="en-US" b="1" dirty="0">
                <a:latin typeface="Avenir Next LT Pro"/>
              </a:rPr>
              <a:t>Additional State-Specific programs</a:t>
            </a:r>
            <a:endParaRPr lang="en-US" dirty="0">
              <a:latin typeface="Avenir Next LT Pro"/>
            </a:endParaRPr>
          </a:p>
        </p:txBody>
      </p:sp>
    </p:spTree>
    <p:extLst>
      <p:ext uri="{BB962C8B-B14F-4D97-AF65-F5344CB8AC3E}">
        <p14:creationId xmlns:p14="http://schemas.microsoft.com/office/powerpoint/2010/main" val="2012255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27273-1F6C-7640-A3B6-2D8C255B17D9}"/>
              </a:ext>
            </a:extLst>
          </p:cNvPr>
          <p:cNvSpPr>
            <a:spLocks noGrp="1"/>
          </p:cNvSpPr>
          <p:nvPr>
            <p:ph type="title"/>
          </p:nvPr>
        </p:nvSpPr>
        <p:spPr>
          <a:xfrm>
            <a:off x="443632" y="294104"/>
            <a:ext cx="7096420" cy="1325563"/>
          </a:xfrm>
        </p:spPr>
        <p:txBody>
          <a:bodyPr/>
          <a:lstStyle/>
          <a:p>
            <a:r>
              <a:rPr lang="en-US"/>
              <a:t>Medicaid and Medicare</a:t>
            </a:r>
          </a:p>
        </p:txBody>
      </p:sp>
      <p:sp>
        <p:nvSpPr>
          <p:cNvPr id="5" name="Content Placeholder 4">
            <a:extLst>
              <a:ext uri="{FF2B5EF4-FFF2-40B4-BE49-F238E27FC236}">
                <a16:creationId xmlns:a16="http://schemas.microsoft.com/office/drawing/2014/main" id="{536039E9-3711-F246-A846-5F077E01F819}"/>
              </a:ext>
            </a:extLst>
          </p:cNvPr>
          <p:cNvSpPr>
            <a:spLocks noGrp="1"/>
          </p:cNvSpPr>
          <p:nvPr>
            <p:ph type="body" sz="quarter" idx="14"/>
          </p:nvPr>
        </p:nvSpPr>
        <p:spPr/>
        <p:txBody>
          <a:bodyPr vert="horz" lIns="91440" tIns="45720" rIns="91440" bIns="45720" rtlCol="0" anchor="t">
            <a:normAutofit fontScale="85000" lnSpcReduction="10000"/>
          </a:bodyPr>
          <a:lstStyle/>
          <a:p>
            <a:pPr>
              <a:spcBef>
                <a:spcPts val="600"/>
              </a:spcBef>
            </a:pPr>
            <a:r>
              <a:rPr lang="en-US" sz="2700" dirty="0">
                <a:latin typeface="Avenir Next LT Pro"/>
              </a:rPr>
              <a:t>For services covered by both Medicare and Medicaid, Medicare pays first and Medicaid may cover Medicare cost-sharing, like copayments. Even where Medicaid does not make full payment to providers, beneficiaries are usually protected from Medicare cost-sharing.</a:t>
            </a:r>
          </a:p>
          <a:p>
            <a:pPr marL="0" indent="0">
              <a:spcBef>
                <a:spcPts val="600"/>
              </a:spcBef>
              <a:buNone/>
            </a:pPr>
            <a:endParaRPr lang="en-US" sz="2700" dirty="0"/>
          </a:p>
          <a:p>
            <a:pPr>
              <a:spcBef>
                <a:spcPts val="600"/>
              </a:spcBef>
            </a:pPr>
            <a:r>
              <a:rPr lang="en-US" sz="2700" dirty="0">
                <a:latin typeface="Avenir Next LT Pro"/>
              </a:rPr>
              <a:t>Medicaid may cover services that Medicare does not, such as dental and/or vision.</a:t>
            </a:r>
          </a:p>
        </p:txBody>
      </p:sp>
      <p:pic>
        <p:nvPicPr>
          <p:cNvPr id="11" name="Picture 10" descr="Icon&#10;&#10;Description automatically generated">
            <a:extLst>
              <a:ext uri="{FF2B5EF4-FFF2-40B4-BE49-F238E27FC236}">
                <a16:creationId xmlns:a16="http://schemas.microsoft.com/office/drawing/2014/main" id="{2AE30025-C7EB-0F4B-BAAD-92DA037014A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27889" y="4040189"/>
            <a:ext cx="1600200" cy="1600200"/>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45772678-9C48-C54C-A3AB-E42F2CF44A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54539" y="4040189"/>
            <a:ext cx="1600200" cy="1600200"/>
          </a:xfrm>
          <a:prstGeom prst="rect">
            <a:avLst/>
          </a:prstGeom>
        </p:spPr>
      </p:pic>
      <p:pic>
        <p:nvPicPr>
          <p:cNvPr id="17" name="Picture 16" descr="Icon&#10;&#10;Description automatically generated">
            <a:extLst>
              <a:ext uri="{FF2B5EF4-FFF2-40B4-BE49-F238E27FC236}">
                <a16:creationId xmlns:a16="http://schemas.microsoft.com/office/drawing/2014/main" id="{4C7FF825-E15A-4845-9C7E-581315CBE3C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91214" y="2305604"/>
            <a:ext cx="1600200" cy="1600200"/>
          </a:xfrm>
          <a:prstGeom prst="rect">
            <a:avLst/>
          </a:prstGeom>
        </p:spPr>
      </p:pic>
    </p:spTree>
    <p:extLst>
      <p:ext uri="{BB962C8B-B14F-4D97-AF65-F5344CB8AC3E}">
        <p14:creationId xmlns:p14="http://schemas.microsoft.com/office/powerpoint/2010/main" val="23589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42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39D7-7087-0C1F-8F38-61143164E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FA320-051D-600C-2929-F922552499CD}"/>
              </a:ext>
            </a:extLst>
          </p:cNvPr>
          <p:cNvSpPr>
            <a:spLocks noGrp="1"/>
          </p:cNvSpPr>
          <p:nvPr>
            <p:ph type="title"/>
          </p:nvPr>
        </p:nvSpPr>
        <p:spPr>
          <a:xfrm>
            <a:off x="1271145" y="1934298"/>
            <a:ext cx="9837467" cy="1156061"/>
          </a:xfrm>
        </p:spPr>
        <p:txBody>
          <a:bodyPr>
            <a:noAutofit/>
          </a:bodyPr>
          <a:lstStyle/>
          <a:p>
            <a:r>
              <a:rPr lang="en-US" sz="4800" dirty="0">
                <a:latin typeface="Avenir Next LT Pro"/>
              </a:rPr>
              <a:t>Other ways to save on health care costs</a:t>
            </a:r>
            <a:endParaRPr lang="en-US" sz="4800" dirty="0"/>
          </a:p>
        </p:txBody>
      </p:sp>
    </p:spTree>
    <p:extLst>
      <p:ext uri="{BB962C8B-B14F-4D97-AF65-F5344CB8AC3E}">
        <p14:creationId xmlns:p14="http://schemas.microsoft.com/office/powerpoint/2010/main" val="233859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4012"/>
            <a:ext cx="8896945" cy="952536"/>
          </a:xfrm>
        </p:spPr>
        <p:txBody>
          <a:bodyPr>
            <a:normAutofit fontScale="90000"/>
          </a:bodyPr>
          <a:lstStyle/>
          <a:p>
            <a:r>
              <a:rPr lang="en-US" dirty="0">
                <a:latin typeface="Avenir Next LT Pro"/>
              </a:rPr>
              <a:t>Federally Qualified Health Centers (FQHC)</a:t>
            </a:r>
            <a:endParaRPr lang="en-US" dirty="0"/>
          </a:p>
        </p:txBody>
      </p:sp>
      <p:sp>
        <p:nvSpPr>
          <p:cNvPr id="3" name="Content Placeholder 2"/>
          <p:cNvSpPr>
            <a:spLocks noGrp="1"/>
          </p:cNvSpPr>
          <p:nvPr>
            <p:ph type="body" sz="quarter" idx="12"/>
          </p:nvPr>
        </p:nvSpPr>
        <p:spPr>
          <a:xfrm>
            <a:off x="838200" y="1927166"/>
            <a:ext cx="9525991" cy="3306689"/>
          </a:xfrm>
        </p:spPr>
        <p:txBody>
          <a:bodyPr vert="horz" lIns="91440" tIns="45720" rIns="91440" bIns="45720" rtlCol="0" anchor="t">
            <a:normAutofit fontScale="85000" lnSpcReduction="20000"/>
          </a:bodyPr>
          <a:lstStyle/>
          <a:p>
            <a:pPr>
              <a:lnSpc>
                <a:spcPct val="150000"/>
              </a:lnSpc>
            </a:pPr>
            <a:r>
              <a:rPr lang="en-US" dirty="0">
                <a:latin typeface="Avenir Next LT Pro"/>
              </a:rPr>
              <a:t>Government-funded health centers that provide medical care regardless of an individual’s ability to pay</a:t>
            </a:r>
            <a:endParaRPr lang="en-US"/>
          </a:p>
          <a:p>
            <a:pPr lvl="1">
              <a:lnSpc>
                <a:spcPct val="150000"/>
              </a:lnSpc>
              <a:buFont typeface="Courier New" panose="020B0604020202020204" pitchFamily="34" charset="0"/>
              <a:buChar char="o"/>
            </a:pPr>
            <a:r>
              <a:rPr lang="en-US" dirty="0">
                <a:latin typeface="Avenir Next LT Pro"/>
              </a:rPr>
              <a:t>Provides Medicare-covered medical services and some preventive services that Medicare does not cover</a:t>
            </a:r>
            <a:endParaRPr lang="en-US"/>
          </a:p>
          <a:p>
            <a:pPr lvl="1">
              <a:lnSpc>
                <a:spcPct val="150000"/>
              </a:lnSpc>
              <a:buFont typeface="Courier New" panose="020B0604020202020204" pitchFamily="34" charset="0"/>
              <a:buChar char="o"/>
            </a:pPr>
            <a:r>
              <a:rPr lang="en-US" dirty="0">
                <a:latin typeface="Avenir Next LT Pro"/>
              </a:rPr>
              <a:t>May waive the Part B deductible</a:t>
            </a:r>
            <a:endParaRPr lang="en-US"/>
          </a:p>
          <a:p>
            <a:pPr lvl="1">
              <a:lnSpc>
                <a:spcPct val="150000"/>
              </a:lnSpc>
              <a:buFont typeface="Courier New" panose="020B0604020202020204" pitchFamily="34" charset="0"/>
              <a:buChar char="o"/>
            </a:pPr>
            <a:r>
              <a:rPr lang="en-US" dirty="0">
                <a:latin typeface="Avenir Next LT Pro"/>
              </a:rPr>
              <a:t>May waive or reduce the 20% coinsurance</a:t>
            </a:r>
          </a:p>
          <a:p>
            <a:pPr lvl="1">
              <a:lnSpc>
                <a:spcPct val="150000"/>
              </a:lnSpc>
              <a:buFont typeface="Courier New" panose="020B0604020202020204" pitchFamily="34" charset="0"/>
              <a:buChar char="o"/>
            </a:pPr>
            <a:r>
              <a:rPr lang="en-US" dirty="0">
                <a:latin typeface="Avenir Next LT Pro"/>
              </a:rPr>
              <a:t>May also provide dental services</a:t>
            </a:r>
          </a:p>
        </p:txBody>
      </p:sp>
      <p:sp>
        <p:nvSpPr>
          <p:cNvPr id="6" name="Rectangle: Rounded Corners 5">
            <a:extLst>
              <a:ext uri="{FF2B5EF4-FFF2-40B4-BE49-F238E27FC236}">
                <a16:creationId xmlns:a16="http://schemas.microsoft.com/office/drawing/2014/main" id="{71374B1B-0C36-3E0A-4747-D75C4E6E49E3}"/>
              </a:ext>
            </a:extLst>
          </p:cNvPr>
          <p:cNvSpPr/>
          <p:nvPr/>
        </p:nvSpPr>
        <p:spPr>
          <a:xfrm>
            <a:off x="4090598" y="5517292"/>
            <a:ext cx="7909704" cy="1078542"/>
          </a:xfrm>
          <a:prstGeom prst="roundRect">
            <a:avLst/>
          </a:prstGeom>
          <a:solidFill>
            <a:srgbClr val="C1E7E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rgbClr val="313131"/>
                </a:solidFill>
                <a:latin typeface="Avenir Next LT Pro"/>
              </a:rPr>
              <a:t>To find a FQHC visit </a:t>
            </a:r>
            <a:r>
              <a:rPr lang="en-US" sz="2400" dirty="0">
                <a:solidFill>
                  <a:srgbClr val="313131"/>
                </a:solidFill>
                <a:latin typeface="Avenir Next LT Pro"/>
                <a:hlinkClick r:id="rId3"/>
              </a:rPr>
              <a:t>www.findahealthcenter.hrsa.gov</a:t>
            </a:r>
            <a:endParaRPr lang="en-US" sz="2400">
              <a:solidFill>
                <a:srgbClr val="313131"/>
              </a:solidFill>
              <a:latin typeface="Calibri"/>
              <a:ea typeface="Calibri"/>
              <a:cs typeface="Calibri"/>
            </a:endParaRPr>
          </a:p>
        </p:txBody>
      </p:sp>
      <p:pic>
        <p:nvPicPr>
          <p:cNvPr id="4" name="Picture 3" descr="A blue circle with a white building with a red cross on it&#10;&#10;AI-generated content may be incorrect.">
            <a:extLst>
              <a:ext uri="{FF2B5EF4-FFF2-40B4-BE49-F238E27FC236}">
                <a16:creationId xmlns:a16="http://schemas.microsoft.com/office/drawing/2014/main" id="{183917CE-6E55-DE72-7957-868223D4B534}"/>
              </a:ext>
            </a:extLst>
          </p:cNvPr>
          <p:cNvPicPr>
            <a:picLocks noChangeAspect="1"/>
          </p:cNvPicPr>
          <p:nvPr/>
        </p:nvPicPr>
        <p:blipFill>
          <a:blip r:embed="rId4"/>
          <a:stretch>
            <a:fillRect/>
          </a:stretch>
        </p:blipFill>
        <p:spPr>
          <a:xfrm>
            <a:off x="9908474" y="477672"/>
            <a:ext cx="1815936" cy="1756188"/>
          </a:xfrm>
          <a:prstGeom prst="rect">
            <a:avLst/>
          </a:prstGeom>
        </p:spPr>
      </p:pic>
    </p:spTree>
    <p:extLst>
      <p:ext uri="{BB962C8B-B14F-4D97-AF65-F5344CB8AC3E}">
        <p14:creationId xmlns:p14="http://schemas.microsoft.com/office/powerpoint/2010/main" val="65710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951B-4BB4-B7EB-C087-642C18842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DAF88-EF6D-54B1-BFE6-AD198A570254}"/>
              </a:ext>
            </a:extLst>
          </p:cNvPr>
          <p:cNvSpPr>
            <a:spLocks noGrp="1"/>
          </p:cNvSpPr>
          <p:nvPr>
            <p:ph type="title"/>
          </p:nvPr>
        </p:nvSpPr>
        <p:spPr>
          <a:xfrm>
            <a:off x="838200" y="764012"/>
            <a:ext cx="9520399" cy="922848"/>
          </a:xfrm>
        </p:spPr>
        <p:txBody>
          <a:bodyPr>
            <a:normAutofit/>
          </a:bodyPr>
          <a:lstStyle/>
          <a:p>
            <a:r>
              <a:rPr lang="en-US" dirty="0">
                <a:latin typeface="Avenir Next LT Pro"/>
              </a:rPr>
              <a:t>The Hill-Burton Program</a:t>
            </a:r>
            <a:endParaRPr lang="en-US" dirty="0"/>
          </a:p>
        </p:txBody>
      </p:sp>
      <p:sp>
        <p:nvSpPr>
          <p:cNvPr id="3" name="Content Placeholder 2">
            <a:extLst>
              <a:ext uri="{FF2B5EF4-FFF2-40B4-BE49-F238E27FC236}">
                <a16:creationId xmlns:a16="http://schemas.microsoft.com/office/drawing/2014/main" id="{67FEBB24-DA94-CF68-DBF5-37A4B89C6E8D}"/>
              </a:ext>
            </a:extLst>
          </p:cNvPr>
          <p:cNvSpPr>
            <a:spLocks noGrp="1"/>
          </p:cNvSpPr>
          <p:nvPr>
            <p:ph type="body" sz="quarter" idx="12"/>
          </p:nvPr>
        </p:nvSpPr>
        <p:spPr>
          <a:xfrm>
            <a:off x="838200" y="1927166"/>
            <a:ext cx="9951523" cy="3306689"/>
          </a:xfrm>
        </p:spPr>
        <p:txBody>
          <a:bodyPr vert="horz" lIns="91440" tIns="45720" rIns="91440" bIns="45720" rtlCol="0" anchor="t">
            <a:normAutofit/>
          </a:bodyPr>
          <a:lstStyle/>
          <a:p>
            <a:pPr>
              <a:lnSpc>
                <a:spcPct val="150000"/>
              </a:lnSpc>
            </a:pPr>
            <a:r>
              <a:rPr lang="en-US" dirty="0">
                <a:latin typeface="Avenir Next LT Pro"/>
              </a:rPr>
              <a:t>Offers free or reduced cost care at Hill-Burton facilities</a:t>
            </a:r>
            <a:endParaRPr lang="en-US"/>
          </a:p>
          <a:p>
            <a:pPr lvl="1">
              <a:lnSpc>
                <a:spcPct val="150000"/>
              </a:lnSpc>
              <a:buFont typeface="Courier New" panose="020B0604020202020204" pitchFamily="34" charset="0"/>
              <a:buChar char="o"/>
            </a:pPr>
            <a:r>
              <a:rPr lang="en-US" sz="2800" dirty="0">
                <a:latin typeface="Avenir Next LT Pro"/>
              </a:rPr>
              <a:t>Available in most states</a:t>
            </a:r>
            <a:endParaRPr lang="en-US" sz="2800"/>
          </a:p>
          <a:p>
            <a:pPr lvl="1">
              <a:lnSpc>
                <a:spcPct val="150000"/>
              </a:lnSpc>
              <a:buFont typeface="Courier New" panose="020B0604020202020204" pitchFamily="34" charset="0"/>
              <a:buChar char="o"/>
            </a:pPr>
            <a:r>
              <a:rPr lang="en-US" sz="2800" dirty="0">
                <a:latin typeface="Avenir Next LT Pro"/>
              </a:rPr>
              <a:t>May cover Medicaid copayments </a:t>
            </a:r>
          </a:p>
        </p:txBody>
      </p:sp>
      <p:sp>
        <p:nvSpPr>
          <p:cNvPr id="6" name="Rectangle: Rounded Corners 5">
            <a:extLst>
              <a:ext uri="{FF2B5EF4-FFF2-40B4-BE49-F238E27FC236}">
                <a16:creationId xmlns:a16="http://schemas.microsoft.com/office/drawing/2014/main" id="{B237600A-74D2-A225-A266-8BC334EA2E9E}"/>
              </a:ext>
            </a:extLst>
          </p:cNvPr>
          <p:cNvSpPr/>
          <p:nvPr/>
        </p:nvSpPr>
        <p:spPr>
          <a:xfrm>
            <a:off x="3044413" y="4612079"/>
            <a:ext cx="8668342" cy="1595566"/>
          </a:xfrm>
          <a:prstGeom prst="roundRect">
            <a:avLst/>
          </a:prstGeom>
          <a:solidFill>
            <a:srgbClr val="C1E7E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2"/>
                </a:solidFill>
                <a:latin typeface="Avenir Next LT Pro"/>
              </a:rPr>
              <a:t>Eligibility for the Hill-Burton program is based on </a:t>
            </a:r>
            <a:r>
              <a:rPr lang="en-US" sz="2000" b="1" dirty="0">
                <a:solidFill>
                  <a:schemeClr val="tx2"/>
                </a:solidFill>
                <a:latin typeface="Avenir Next LT Pro"/>
              </a:rPr>
              <a:t>income </a:t>
            </a:r>
            <a:r>
              <a:rPr lang="en-US" sz="2000" dirty="0">
                <a:solidFill>
                  <a:schemeClr val="tx2"/>
                </a:solidFill>
                <a:latin typeface="Avenir Next LT Pro"/>
              </a:rPr>
              <a:t>and </a:t>
            </a:r>
            <a:r>
              <a:rPr lang="en-US" sz="2000" b="1" dirty="0">
                <a:solidFill>
                  <a:schemeClr val="tx2"/>
                </a:solidFill>
                <a:latin typeface="Avenir Next LT Pro"/>
              </a:rPr>
              <a:t>family size</a:t>
            </a:r>
            <a:r>
              <a:rPr lang="en-US" sz="2000" dirty="0">
                <a:solidFill>
                  <a:schemeClr val="tx2"/>
                </a:solidFill>
                <a:latin typeface="Avenir Next LT Pro"/>
              </a:rPr>
              <a:t>. To apply, beneficiaries should call the Admissions, Business, or Patient Accounts office at a Hill-Burton facility.</a:t>
            </a:r>
            <a:endParaRPr lang="en-US" sz="2000">
              <a:solidFill>
                <a:schemeClr val="tx2"/>
              </a:solidFill>
              <a:ea typeface="Calibri"/>
              <a:cs typeface="Calibri"/>
            </a:endParaRPr>
          </a:p>
        </p:txBody>
      </p:sp>
      <p:pic>
        <p:nvPicPr>
          <p:cNvPr id="4" name="Picture 3" descr="A blue circle with a building with a red cross&#10;&#10;AI-generated content may be incorrect.">
            <a:extLst>
              <a:ext uri="{FF2B5EF4-FFF2-40B4-BE49-F238E27FC236}">
                <a16:creationId xmlns:a16="http://schemas.microsoft.com/office/drawing/2014/main" id="{35EDCDC6-2D18-9471-AFA0-BB670FB4BAB9}"/>
              </a:ext>
            </a:extLst>
          </p:cNvPr>
          <p:cNvPicPr>
            <a:picLocks noChangeAspect="1"/>
          </p:cNvPicPr>
          <p:nvPr/>
        </p:nvPicPr>
        <p:blipFill>
          <a:blip r:embed="rId3"/>
          <a:stretch>
            <a:fillRect/>
          </a:stretch>
        </p:blipFill>
        <p:spPr>
          <a:xfrm>
            <a:off x="9760032" y="339128"/>
            <a:ext cx="1944586" cy="1924422"/>
          </a:xfrm>
          <a:prstGeom prst="rect">
            <a:avLst/>
          </a:prstGeom>
        </p:spPr>
      </p:pic>
    </p:spTree>
    <p:extLst>
      <p:ext uri="{BB962C8B-B14F-4D97-AF65-F5344CB8AC3E}">
        <p14:creationId xmlns:p14="http://schemas.microsoft.com/office/powerpoint/2010/main" val="129319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8D821-C070-AB2B-D89D-93F09C3BA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C434E-98E4-82E9-5A95-010FC430DD77}"/>
              </a:ext>
            </a:extLst>
          </p:cNvPr>
          <p:cNvSpPr>
            <a:spLocks noGrp="1"/>
          </p:cNvSpPr>
          <p:nvPr>
            <p:ph type="title"/>
          </p:nvPr>
        </p:nvSpPr>
        <p:spPr/>
        <p:txBody>
          <a:bodyPr>
            <a:noAutofit/>
          </a:bodyPr>
          <a:lstStyle/>
          <a:p>
            <a:r>
              <a:rPr lang="en-US" sz="4800" dirty="0">
                <a:latin typeface="Avenir Next LT Pro"/>
              </a:rPr>
              <a:t>Extra Help</a:t>
            </a:r>
            <a:endParaRPr lang="en-US" dirty="0"/>
          </a:p>
        </p:txBody>
      </p:sp>
    </p:spTree>
    <p:extLst>
      <p:ext uri="{BB962C8B-B14F-4D97-AF65-F5344CB8AC3E}">
        <p14:creationId xmlns:p14="http://schemas.microsoft.com/office/powerpoint/2010/main" val="396680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73FE-4E4F-E40B-7462-AF69D98F8461}"/>
              </a:ext>
            </a:extLst>
          </p:cNvPr>
          <p:cNvSpPr>
            <a:spLocks noGrp="1"/>
          </p:cNvSpPr>
          <p:nvPr>
            <p:ph type="title"/>
          </p:nvPr>
        </p:nvSpPr>
        <p:spPr/>
        <p:txBody>
          <a:bodyPr/>
          <a:lstStyle/>
          <a:p>
            <a:r>
              <a:rPr lang="en-US"/>
              <a:t>Extra Help basics</a:t>
            </a:r>
          </a:p>
        </p:txBody>
      </p:sp>
      <p:sp>
        <p:nvSpPr>
          <p:cNvPr id="3" name="Text Placeholder 2">
            <a:extLst>
              <a:ext uri="{FF2B5EF4-FFF2-40B4-BE49-F238E27FC236}">
                <a16:creationId xmlns:a16="http://schemas.microsoft.com/office/drawing/2014/main" id="{2F8353A4-ACB2-91A2-9F4A-FC923F9DFFDF}"/>
              </a:ext>
            </a:extLst>
          </p:cNvPr>
          <p:cNvSpPr>
            <a:spLocks noGrp="1"/>
          </p:cNvSpPr>
          <p:nvPr>
            <p:ph type="body" sz="quarter" idx="4294967295"/>
          </p:nvPr>
        </p:nvSpPr>
        <p:spPr>
          <a:xfrm>
            <a:off x="727969" y="2121764"/>
            <a:ext cx="5797117" cy="3497802"/>
          </a:xfrm>
        </p:spPr>
        <p:txBody>
          <a:bodyPr/>
          <a:lstStyle/>
          <a:p>
            <a:r>
              <a:rPr lang="en-US"/>
              <a:t>Federal program that helps pay deductibles, premiums, copays, and coinsurances associated with Medicare Part D</a:t>
            </a:r>
          </a:p>
          <a:p>
            <a:r>
              <a:rPr lang="en-US"/>
              <a:t>Only works with Part D plans</a:t>
            </a:r>
          </a:p>
          <a:p>
            <a:r>
              <a:rPr lang="en-US"/>
              <a:t>Also known as the Low-Income Subsidy (LIS)</a:t>
            </a:r>
          </a:p>
        </p:txBody>
      </p:sp>
      <p:pic>
        <p:nvPicPr>
          <p:cNvPr id="18" name="Picture 17" descr="Icon&#10;&#10;Description automatically generated">
            <a:extLst>
              <a:ext uri="{FF2B5EF4-FFF2-40B4-BE49-F238E27FC236}">
                <a16:creationId xmlns:a16="http://schemas.microsoft.com/office/drawing/2014/main" id="{838463BA-1041-DAB7-F69F-93494B456E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05819" y="2248380"/>
            <a:ext cx="3233197" cy="3233197"/>
          </a:xfrm>
          <a:prstGeom prst="rect">
            <a:avLst/>
          </a:prstGeom>
        </p:spPr>
      </p:pic>
    </p:spTree>
    <p:extLst>
      <p:ext uri="{BB962C8B-B14F-4D97-AF65-F5344CB8AC3E}">
        <p14:creationId xmlns:p14="http://schemas.microsoft.com/office/powerpoint/2010/main" val="1420832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a:t>Extra Help benefits</a:t>
            </a:r>
          </a:p>
        </p:txBody>
      </p:sp>
      <p:sp>
        <p:nvSpPr>
          <p:cNvPr id="29699" name="Rectangle 3"/>
          <p:cNvSpPr>
            <a:spLocks noGrp="1" noChangeArrowheads="1"/>
          </p:cNvSpPr>
          <p:nvPr>
            <p:ph type="body" sz="quarter" idx="12"/>
          </p:nvPr>
        </p:nvSpPr>
        <p:spPr>
          <a:xfrm>
            <a:off x="838200" y="1812866"/>
            <a:ext cx="10515600" cy="4416484"/>
          </a:xfrm>
        </p:spPr>
        <p:txBody>
          <a:bodyPr vert="horz" lIns="91440" tIns="45720" rIns="91440" bIns="45720" rtlCol="0" anchor="t">
            <a:normAutofit/>
          </a:bodyPr>
          <a:lstStyle/>
          <a:p>
            <a:pPr eaLnBrk="1" hangingPunct="1">
              <a:spcBef>
                <a:spcPts val="500"/>
              </a:spcBef>
            </a:pPr>
            <a:r>
              <a:rPr lang="en-US" sz="2600" b="1">
                <a:solidFill>
                  <a:schemeClr val="accent1"/>
                </a:solidFill>
                <a:latin typeface="Avenir Next LT Pro"/>
              </a:rPr>
              <a:t>Helps with Part D costs</a:t>
            </a:r>
          </a:p>
          <a:p>
            <a:pPr lvl="1" eaLnBrk="1" hangingPunct="1"/>
            <a:r>
              <a:rPr lang="en-US">
                <a:latin typeface="Avenir Next LT Pro"/>
              </a:rPr>
              <a:t>No premiums and deductibles for Part D plans  </a:t>
            </a:r>
          </a:p>
          <a:p>
            <a:pPr lvl="1" eaLnBrk="1" hangingPunct="1"/>
            <a:r>
              <a:rPr lang="en-US">
                <a:latin typeface="Avenir Next LT Pro"/>
              </a:rPr>
              <a:t>Low copays for Part D-covered drugs </a:t>
            </a:r>
            <a:endParaRPr lang="en-US" b="1">
              <a:solidFill>
                <a:schemeClr val="accent1"/>
              </a:solidFill>
              <a:latin typeface="Avenir Next LT Pro"/>
            </a:endParaRPr>
          </a:p>
          <a:p>
            <a:pPr eaLnBrk="1" hangingPunct="1"/>
            <a:r>
              <a:rPr lang="en-US" sz="2600" b="1">
                <a:solidFill>
                  <a:schemeClr val="accent1"/>
                </a:solidFill>
                <a:latin typeface="Avenir Next LT Pro"/>
              </a:rPr>
              <a:t>Increases flexibility to join and change Part D plans</a:t>
            </a:r>
          </a:p>
          <a:p>
            <a:pPr lvl="1"/>
            <a:r>
              <a:rPr lang="en-US">
                <a:latin typeface="Avenir Next LT Pro"/>
              </a:rPr>
              <a:t>Once-per-month Special Enrollment Period to change stand-alone Part D plan</a:t>
            </a:r>
            <a:endParaRPr lang="en-US">
              <a:solidFill>
                <a:srgbClr val="000000"/>
              </a:solidFill>
            </a:endParaRPr>
          </a:p>
          <a:p>
            <a:pPr eaLnBrk="1" hangingPunct="1"/>
            <a:r>
              <a:rPr lang="en-US" sz="2600" b="1">
                <a:solidFill>
                  <a:schemeClr val="accent1"/>
                </a:solidFill>
                <a:latin typeface="Avenir Next LT Pro"/>
              </a:rPr>
              <a:t>Waives late enrollment premium penalties</a:t>
            </a:r>
          </a:p>
          <a:p>
            <a:pPr eaLnBrk="1" hangingPunct="1"/>
            <a:endParaRPr lang="en-US" sz="2500"/>
          </a:p>
          <a:p>
            <a:pPr eaLnBrk="1" hangingPunct="1"/>
            <a:endParaRPr lang="en-US" sz="2500"/>
          </a:p>
        </p:txBody>
      </p:sp>
    </p:spTree>
    <p:extLst>
      <p:ext uri="{BB962C8B-B14F-4D97-AF65-F5344CB8AC3E}">
        <p14:creationId xmlns:p14="http://schemas.microsoft.com/office/powerpoint/2010/main" val="1532430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coverage period</a:t>
            </a:r>
          </a:p>
        </p:txBody>
      </p:sp>
      <p:sp>
        <p:nvSpPr>
          <p:cNvPr id="3" name="Content Placeholder 2"/>
          <p:cNvSpPr>
            <a:spLocks noGrp="1"/>
          </p:cNvSpPr>
          <p:nvPr>
            <p:ph type="body" sz="quarter" idx="12"/>
          </p:nvPr>
        </p:nvSpPr>
        <p:spPr>
          <a:xfrm>
            <a:off x="838200" y="1927166"/>
            <a:ext cx="10515600" cy="4166822"/>
          </a:xfrm>
        </p:spPr>
        <p:txBody>
          <a:bodyPr vert="horz" lIns="91440" tIns="45720" rIns="91440" bIns="45720" rtlCol="0" anchor="t">
            <a:normAutofit fontScale="92500" lnSpcReduction="10000"/>
          </a:bodyPr>
          <a:lstStyle/>
          <a:p>
            <a:r>
              <a:rPr lang="en-US" dirty="0">
                <a:latin typeface="Avenir Next LT Pro"/>
              </a:rPr>
              <a:t>Begins after beneficiary has met Part D deductible</a:t>
            </a:r>
          </a:p>
          <a:p>
            <a:r>
              <a:rPr lang="en-US" b="1" dirty="0">
                <a:solidFill>
                  <a:schemeClr val="accent1"/>
                </a:solidFill>
                <a:latin typeface="Avenir Next LT Pro"/>
              </a:rPr>
              <a:t>Beneficiary’s costs</a:t>
            </a:r>
            <a:r>
              <a:rPr lang="en-US" dirty="0">
                <a:latin typeface="Avenir Next LT Pro"/>
              </a:rPr>
              <a:t> </a:t>
            </a:r>
            <a:endParaRPr lang="en-US" dirty="0"/>
          </a:p>
          <a:p>
            <a:pPr lvl="1"/>
            <a:r>
              <a:rPr lang="en-US" dirty="0">
                <a:latin typeface="Avenir Next LT Pro"/>
              </a:rPr>
              <a:t>Part D plan’s cost-sharing amount (coinsurance or copay) </a:t>
            </a:r>
            <a:endParaRPr lang="en-US" dirty="0"/>
          </a:p>
          <a:p>
            <a:pPr lvl="1"/>
            <a:r>
              <a:rPr lang="en-US" dirty="0">
                <a:latin typeface="Avenir Next LT Pro"/>
              </a:rPr>
              <a:t>Exact costs vary by drug and by plan</a:t>
            </a:r>
          </a:p>
          <a:p>
            <a:pPr fontAlgn="base">
              <a:lnSpc>
                <a:spcPct val="100000"/>
              </a:lnSpc>
            </a:pPr>
            <a:r>
              <a:rPr lang="en-US" dirty="0">
                <a:solidFill>
                  <a:srgbClr val="000000"/>
                </a:solidFill>
                <a:latin typeface="Avenir Next LT Pro"/>
              </a:rPr>
              <a:t>In</a:t>
            </a:r>
            <a:r>
              <a:rPr lang="en-US" b="0" i="0" u="none" strike="noStrike" dirty="0">
                <a:solidFill>
                  <a:srgbClr val="000000"/>
                </a:solidFill>
                <a:effectLst/>
                <a:latin typeface="Avenir Next LT Pro"/>
              </a:rPr>
              <a:t> </a:t>
            </a:r>
            <a:r>
              <a:rPr lang="en-US" dirty="0">
                <a:solidFill>
                  <a:srgbClr val="000000"/>
                </a:solidFill>
                <a:latin typeface="Avenir Next LT Pro"/>
              </a:rPr>
              <a:t>2026</a:t>
            </a:r>
            <a:r>
              <a:rPr lang="en-US" b="0" i="0" u="none" strike="noStrike" dirty="0">
                <a:solidFill>
                  <a:srgbClr val="000000"/>
                </a:solidFill>
                <a:effectLst/>
                <a:latin typeface="Avenir Next LT Pro"/>
              </a:rPr>
              <a:t>, annual </a:t>
            </a:r>
            <a:r>
              <a:rPr lang="en-US" dirty="0">
                <a:solidFill>
                  <a:srgbClr val="000000"/>
                </a:solidFill>
                <a:latin typeface="Avenir Next LT Pro"/>
              </a:rPr>
              <a:t>true out-of-pocket (</a:t>
            </a:r>
            <a:r>
              <a:rPr lang="en-US" dirty="0" err="1">
                <a:solidFill>
                  <a:srgbClr val="000000"/>
                </a:solidFill>
                <a:latin typeface="Avenir Next LT Pro"/>
              </a:rPr>
              <a:t>TrOOP</a:t>
            </a:r>
            <a:r>
              <a:rPr lang="en-US" dirty="0">
                <a:solidFill>
                  <a:srgbClr val="000000"/>
                </a:solidFill>
                <a:latin typeface="Avenir Next LT Pro"/>
              </a:rPr>
              <a:t>)</a:t>
            </a:r>
            <a:r>
              <a:rPr lang="en-US" b="0" i="0" u="none" strike="noStrike" dirty="0">
                <a:solidFill>
                  <a:srgbClr val="000000"/>
                </a:solidFill>
                <a:effectLst/>
                <a:latin typeface="Avenir Next LT Pro"/>
              </a:rPr>
              <a:t> costs are capped at $</a:t>
            </a:r>
            <a:r>
              <a:rPr lang="en-US" dirty="0">
                <a:solidFill>
                  <a:srgbClr val="000000"/>
                </a:solidFill>
                <a:latin typeface="Avenir Next LT Pro"/>
              </a:rPr>
              <a:t>2,100</a:t>
            </a:r>
            <a:r>
              <a:rPr lang="en-US" b="0" i="0" dirty="0">
                <a:solidFill>
                  <a:srgbClr val="000000"/>
                </a:solidFill>
                <a:effectLst/>
                <a:latin typeface="Avenir Next LT Pro"/>
              </a:rPr>
              <a:t>​</a:t>
            </a:r>
          </a:p>
          <a:p>
            <a:pPr lvl="1" fontAlgn="base">
              <a:lnSpc>
                <a:spcPct val="100000"/>
              </a:lnSpc>
            </a:pPr>
            <a:r>
              <a:rPr lang="en-US" dirty="0" err="1">
                <a:solidFill>
                  <a:srgbClr val="000000"/>
                </a:solidFill>
                <a:latin typeface="Avenir Next LT Pro"/>
              </a:rPr>
              <a:t>TrOOP</a:t>
            </a:r>
            <a:r>
              <a:rPr lang="en-US" dirty="0">
                <a:solidFill>
                  <a:srgbClr val="000000"/>
                </a:solidFill>
                <a:latin typeface="Avenir Next LT Pro"/>
              </a:rPr>
              <a:t> includes</a:t>
            </a:r>
            <a:r>
              <a:rPr lang="en-US" b="0" i="0" u="none" strike="noStrike" dirty="0">
                <a:solidFill>
                  <a:srgbClr val="000000"/>
                </a:solidFill>
                <a:effectLst/>
                <a:latin typeface="Avenir Next LT Pro"/>
              </a:rPr>
              <a:t> what beneficiary pays during deductible phase and in copays/coinsurance</a:t>
            </a:r>
            <a:r>
              <a:rPr lang="en-US" b="0" i="0" dirty="0">
                <a:solidFill>
                  <a:srgbClr val="000000"/>
                </a:solidFill>
                <a:effectLst/>
                <a:latin typeface="Avenir Next LT Pro"/>
              </a:rPr>
              <a:t>​</a:t>
            </a:r>
            <a:r>
              <a:rPr lang="en-US" dirty="0">
                <a:solidFill>
                  <a:srgbClr val="000000"/>
                </a:solidFill>
                <a:latin typeface="Avenir Next LT Pro"/>
              </a:rPr>
              <a:t>, and what some others pay on their behalf, including Extra Help payments</a:t>
            </a:r>
            <a:endParaRPr lang="en-US" b="0" i="0" dirty="0">
              <a:solidFill>
                <a:srgbClr val="000000"/>
              </a:solidFill>
              <a:effectLst/>
              <a:latin typeface="Avenir Next LT Pro"/>
            </a:endParaRPr>
          </a:p>
          <a:p>
            <a:pPr lvl="1" fontAlgn="base">
              <a:lnSpc>
                <a:spcPct val="100000"/>
              </a:lnSpc>
            </a:pPr>
            <a:r>
              <a:rPr lang="en-US" b="0" i="0" u="none" strike="noStrike" dirty="0">
                <a:solidFill>
                  <a:srgbClr val="000000"/>
                </a:solidFill>
                <a:effectLst/>
                <a:latin typeface="Avenir Next LT Pro"/>
              </a:rPr>
              <a:t>After meeting out-of-pocket limit, beneficiary pays $0 for covered drugs for rest of the year</a:t>
            </a:r>
            <a:r>
              <a:rPr lang="en-US" dirty="0">
                <a:solidFill>
                  <a:srgbClr val="000000"/>
                </a:solidFill>
                <a:latin typeface="Avenir Next LT Pro"/>
              </a:rPr>
              <a:t> (Catastrophic Coverage)</a:t>
            </a:r>
            <a:r>
              <a:rPr lang="en-US" b="0" i="0" dirty="0">
                <a:solidFill>
                  <a:srgbClr val="000000"/>
                </a:solidFill>
                <a:effectLst/>
                <a:latin typeface="Avenir Next LT Pro"/>
              </a:rPr>
              <a:t>​</a:t>
            </a:r>
          </a:p>
        </p:txBody>
      </p:sp>
    </p:spTree>
    <p:extLst>
      <p:ext uri="{BB962C8B-B14F-4D97-AF65-F5344CB8AC3E}">
        <p14:creationId xmlns:p14="http://schemas.microsoft.com/office/powerpoint/2010/main" val="3527887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Extra Help eligibility in 2026</a:t>
            </a:r>
          </a:p>
        </p:txBody>
      </p:sp>
      <p:sp>
        <p:nvSpPr>
          <p:cNvPr id="4" name="Content Placeholder 6">
            <a:extLst>
              <a:ext uri="{FF2B5EF4-FFF2-40B4-BE49-F238E27FC236}">
                <a16:creationId xmlns:a16="http://schemas.microsoft.com/office/drawing/2014/main" id="{1B226D1A-6C64-4959-4C66-7D53E0316E7E}"/>
              </a:ext>
            </a:extLst>
          </p:cNvPr>
          <p:cNvSpPr>
            <a:spLocks noGrp="1"/>
          </p:cNvSpPr>
          <p:nvPr>
            <p:ph type="body" sz="quarter" idx="12"/>
          </p:nvPr>
        </p:nvSpPr>
        <p:spPr>
          <a:xfrm>
            <a:off x="716849" y="4685468"/>
            <a:ext cx="6654800" cy="1971983"/>
          </a:xfrm>
          <a:prstGeom prst="roundRect">
            <a:avLst/>
          </a:prstGeom>
          <a:noFill/>
        </p:spPr>
        <p:txBody>
          <a:bodyPr vert="horz" lIns="91440" tIns="45720" rIns="91440" bIns="45720" rtlCol="0" anchor="t">
            <a:noAutofit/>
          </a:bodyPr>
          <a:lstStyle/>
          <a:p>
            <a:pPr marL="0" indent="0">
              <a:spcBef>
                <a:spcPts val="500"/>
              </a:spcBef>
              <a:buNone/>
            </a:pPr>
            <a:r>
              <a:rPr lang="en-US" sz="2600" b="1" dirty="0">
                <a:latin typeface="Avenir Next LT Pro"/>
              </a:rPr>
              <a:t>Apply for Extra Help by:</a:t>
            </a:r>
          </a:p>
          <a:p>
            <a:pPr lvl="1"/>
            <a:r>
              <a:rPr lang="en-US" dirty="0">
                <a:latin typeface="Avenir Next LT Pro"/>
              </a:rPr>
              <a:t>Calling Social Security (800-772-1213)</a:t>
            </a:r>
          </a:p>
          <a:p>
            <a:pPr lvl="1"/>
            <a:r>
              <a:rPr lang="en-US" dirty="0">
                <a:latin typeface="Avenir Next LT Pro"/>
              </a:rPr>
              <a:t>Going online to </a:t>
            </a:r>
            <a:r>
              <a:rPr lang="en-US" dirty="0">
                <a:latin typeface="Avenir Next LT Pro"/>
                <a:hlinkClick r:id="rId3"/>
              </a:rPr>
              <a:t>www.ssa.gov</a:t>
            </a:r>
            <a:endParaRPr lang="en-US" dirty="0">
              <a:latin typeface="Avenir Next LT Pro"/>
            </a:endParaRPr>
          </a:p>
          <a:p>
            <a:pPr lvl="1"/>
            <a:r>
              <a:rPr lang="en-US" dirty="0">
                <a:latin typeface="Avenir Next LT Pro"/>
              </a:rPr>
              <a:t>Visiting a local Social Security office</a:t>
            </a:r>
          </a:p>
        </p:txBody>
      </p:sp>
      <p:graphicFrame>
        <p:nvGraphicFramePr>
          <p:cNvPr id="2" name="Table 1">
            <a:extLst>
              <a:ext uri="{FF2B5EF4-FFF2-40B4-BE49-F238E27FC236}">
                <a16:creationId xmlns:a16="http://schemas.microsoft.com/office/drawing/2014/main" id="{019DB04E-FCE3-313D-B021-385433697A82}"/>
              </a:ext>
            </a:extLst>
          </p:cNvPr>
          <p:cNvGraphicFramePr>
            <a:graphicFrameLocks noGrp="1"/>
          </p:cNvGraphicFramePr>
          <p:nvPr>
            <p:extLst>
              <p:ext uri="{D42A27DB-BD31-4B8C-83A1-F6EECF244321}">
                <p14:modId xmlns:p14="http://schemas.microsoft.com/office/powerpoint/2010/main" val="3380295347"/>
              </p:ext>
            </p:extLst>
          </p:nvPr>
        </p:nvGraphicFramePr>
        <p:xfrm>
          <a:off x="1295400" y="1850505"/>
          <a:ext cx="9052560" cy="2514600"/>
        </p:xfrm>
        <a:graphic>
          <a:graphicData uri="http://schemas.openxmlformats.org/drawingml/2006/table">
            <a:tbl>
              <a:tblPr/>
              <a:tblGrid>
                <a:gridCol w="2834640">
                  <a:extLst>
                    <a:ext uri="{9D8B030D-6E8A-4147-A177-3AD203B41FA5}">
                      <a16:colId xmlns:a16="http://schemas.microsoft.com/office/drawing/2014/main" val="3444767094"/>
                    </a:ext>
                  </a:extLst>
                </a:gridCol>
                <a:gridCol w="3108960">
                  <a:extLst>
                    <a:ext uri="{9D8B030D-6E8A-4147-A177-3AD203B41FA5}">
                      <a16:colId xmlns:a16="http://schemas.microsoft.com/office/drawing/2014/main" val="2417489601"/>
                    </a:ext>
                  </a:extLst>
                </a:gridCol>
                <a:gridCol w="3108960">
                  <a:extLst>
                    <a:ext uri="{9D8B030D-6E8A-4147-A177-3AD203B41FA5}">
                      <a16:colId xmlns:a16="http://schemas.microsoft.com/office/drawing/2014/main" val="2280641149"/>
                    </a:ext>
                  </a:extLst>
                </a:gridCol>
              </a:tblGrid>
              <a:tr h="777240">
                <a:tc>
                  <a:txBody>
                    <a:bodyPr/>
                    <a:lstStyle/>
                    <a:p>
                      <a:pPr algn="ctr" fontAlgn="base"/>
                      <a:endParaRPr lang="en-US" sz="3100" b="1" i="0">
                        <a:solidFill>
                          <a:srgbClr val="FFFFFF"/>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3A8A36"/>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800" b="1" i="0" dirty="0">
                          <a:solidFill>
                            <a:srgbClr val="FFFFFF"/>
                          </a:solidFill>
                          <a:effectLst/>
                          <a:latin typeface="Avenir Next LT Pro"/>
                          <a:cs typeface="Arial"/>
                        </a:rPr>
                        <a:t>Single​​</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3A8A36"/>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2800" b="1" i="0" dirty="0">
                          <a:solidFill>
                            <a:srgbClr val="FFFFFF"/>
                          </a:solidFill>
                          <a:effectLst/>
                          <a:latin typeface="Avenir Next LT Pro"/>
                          <a:cs typeface="Arial"/>
                        </a:rPr>
                        <a:t>Couple</a:t>
                      </a:r>
                    </a:p>
                  </a:txBody>
                  <a:tcPr anchor="ctr">
                    <a:lnL w="952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3A8A36"/>
                    </a:solidFill>
                  </a:tcPr>
                </a:tc>
                <a:extLst>
                  <a:ext uri="{0D108BD9-81ED-4DB2-BD59-A6C34878D82A}">
                    <a16:rowId xmlns:a16="http://schemas.microsoft.com/office/drawing/2014/main" val="364109999"/>
                  </a:ext>
                </a:extLst>
              </a:tr>
              <a:tr h="868680">
                <a:tc>
                  <a:txBody>
                    <a:bodyPr/>
                    <a:lstStyle/>
                    <a:p>
                      <a:pPr algn="ctr" fontAlgn="base"/>
                      <a:r>
                        <a:rPr lang="en-US" sz="3100" b="1" i="0" dirty="0">
                          <a:solidFill>
                            <a:srgbClr val="000000"/>
                          </a:solidFill>
                          <a:effectLst/>
                          <a:latin typeface="Avenir Next Demi Bold" panose="020B0503020202020204" pitchFamily="34" charset="0"/>
                          <a:cs typeface="Arial" panose="020B0604020202020204" pitchFamily="34" charset="0"/>
                        </a:rPr>
                        <a:t>Income limits​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3200" b="0" i="0" dirty="0">
                          <a:solidFill>
                            <a:schemeClr val="tx1"/>
                          </a:solidFill>
                          <a:effectLst/>
                          <a:latin typeface="Avenir Next LT Pro"/>
                          <a:cs typeface="Arial"/>
                        </a:rPr>
                        <a:t>$2,015/</a:t>
                      </a:r>
                      <a:r>
                        <a:rPr lang="en-US" sz="2800" b="0" i="0" dirty="0">
                          <a:solidFill>
                            <a:schemeClr val="tx1"/>
                          </a:solidFill>
                          <a:effectLst/>
                          <a:latin typeface="Avenir Next LT Pro"/>
                          <a:cs typeface="Arial"/>
                        </a:rPr>
                        <a:t>month</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r>
                        <a:rPr lang="en-US" sz="3200" b="0" i="0" dirty="0">
                          <a:solidFill>
                            <a:schemeClr val="tx1"/>
                          </a:solidFill>
                          <a:effectLst/>
                          <a:latin typeface="Avenir Next LT Pro"/>
                          <a:cs typeface="Arial"/>
                        </a:rPr>
                        <a:t>$2,725/</a:t>
                      </a:r>
                      <a:r>
                        <a:rPr lang="en-US" sz="2800" b="0" i="0" dirty="0">
                          <a:solidFill>
                            <a:schemeClr val="tx1"/>
                          </a:solidFill>
                          <a:effectLst/>
                          <a:latin typeface="Avenir Next LT Pro"/>
                          <a:cs typeface="Arial"/>
                        </a:rPr>
                        <a:t>month</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5817848"/>
                  </a:ext>
                </a:extLst>
              </a:tr>
              <a:tr h="868680">
                <a:tc>
                  <a:txBody>
                    <a:bodyPr/>
                    <a:lstStyle/>
                    <a:p>
                      <a:pPr algn="ctr" fontAlgn="base"/>
                      <a:r>
                        <a:rPr lang="en-US" sz="3100" b="1" i="0" dirty="0">
                          <a:solidFill>
                            <a:srgbClr val="000000"/>
                          </a:solidFill>
                          <a:effectLst/>
                          <a:latin typeface="Avenir Next Demi Bold" panose="020B0503020202020204" pitchFamily="34" charset="0"/>
                          <a:cs typeface="Arial" panose="020B0604020202020204" pitchFamily="34" charset="0"/>
                        </a:rPr>
                        <a:t>Asset limits</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FE7E5"/>
                    </a:solidFill>
                  </a:tcPr>
                </a:tc>
                <a:tc>
                  <a:txBody>
                    <a:bodyPr/>
                    <a:lstStyle/>
                    <a:p>
                      <a:pPr algn="ctr" fontAlgn="base"/>
                      <a:r>
                        <a:rPr lang="en-US" sz="3200" b="0" i="0" dirty="0">
                          <a:solidFill>
                            <a:schemeClr val="tx1"/>
                          </a:solidFill>
                          <a:effectLst/>
                          <a:latin typeface="Avenir Next LT Pro" panose="020B0504020202020204" pitchFamily="34" charset="77"/>
                          <a:cs typeface="Arial" panose="020B0604020202020204" pitchFamily="34" charset="0"/>
                        </a:rPr>
                        <a:t>$18,090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FE7E5"/>
                    </a:solidFill>
                  </a:tcPr>
                </a:tc>
                <a:tc>
                  <a:txBody>
                    <a:bodyPr/>
                    <a:lstStyle/>
                    <a:p>
                      <a:pPr algn="ctr" fontAlgn="base"/>
                      <a:r>
                        <a:rPr lang="en-US" sz="3200" b="0" i="0" dirty="0">
                          <a:solidFill>
                            <a:schemeClr val="tx1"/>
                          </a:solidFill>
                          <a:effectLst/>
                          <a:latin typeface="Avenir Next LT Pro" panose="020B0504020202020204" pitchFamily="34" charset="77"/>
                          <a:cs typeface="Arial" panose="020B0604020202020204" pitchFamily="34" charset="0"/>
                        </a:rPr>
                        <a:t>$36,100</a:t>
                      </a: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FE7E5"/>
                    </a:solidFill>
                  </a:tcPr>
                </a:tc>
                <a:extLst>
                  <a:ext uri="{0D108BD9-81ED-4DB2-BD59-A6C34878D82A}">
                    <a16:rowId xmlns:a16="http://schemas.microsoft.com/office/drawing/2014/main" val="281682344"/>
                  </a:ext>
                </a:extLst>
              </a:tr>
            </a:tbl>
          </a:graphicData>
        </a:graphic>
      </p:graphicFrame>
      <p:sp>
        <p:nvSpPr>
          <p:cNvPr id="3" name="Text Placeholder 2">
            <a:extLst>
              <a:ext uri="{FF2B5EF4-FFF2-40B4-BE49-F238E27FC236}">
                <a16:creationId xmlns:a16="http://schemas.microsoft.com/office/drawing/2014/main" id="{44C4A6E2-0729-9DCB-F693-52526593BF2C}"/>
              </a:ext>
            </a:extLst>
          </p:cNvPr>
          <p:cNvSpPr txBox="1">
            <a:spLocks/>
          </p:cNvSpPr>
          <p:nvPr/>
        </p:nvSpPr>
        <p:spPr>
          <a:xfrm>
            <a:off x="4267200" y="5791201"/>
            <a:ext cx="7455568" cy="8892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sz="2600" dirty="0"/>
          </a:p>
        </p:txBody>
      </p:sp>
    </p:spTree>
    <p:extLst>
      <p:ext uri="{BB962C8B-B14F-4D97-AF65-F5344CB8AC3E}">
        <p14:creationId xmlns:p14="http://schemas.microsoft.com/office/powerpoint/2010/main" val="176834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3E2A4E-FDC8-924E-BD79-5F7D78BBD505}"/>
              </a:ext>
            </a:extLst>
          </p:cNvPr>
          <p:cNvSpPr>
            <a:spLocks noGrp="1"/>
          </p:cNvSpPr>
          <p:nvPr>
            <p:ph type="title"/>
          </p:nvPr>
        </p:nvSpPr>
        <p:spPr>
          <a:xfrm>
            <a:off x="838200" y="988862"/>
            <a:ext cx="8427720" cy="865339"/>
          </a:xfrm>
        </p:spPr>
        <p:txBody>
          <a:bodyPr>
            <a:noAutofit/>
          </a:bodyPr>
          <a:lstStyle/>
          <a:p>
            <a:r>
              <a:rPr lang="en-US" dirty="0"/>
              <a:t>State Pharmaceutical Assistance Programs (SPAPs)</a:t>
            </a:r>
            <a:endParaRPr lang="en-US" b="0" dirty="0">
              <a:solidFill>
                <a:srgbClr val="000000"/>
              </a:solidFill>
            </a:endParaRPr>
          </a:p>
        </p:txBody>
      </p:sp>
      <p:sp>
        <p:nvSpPr>
          <p:cNvPr id="6" name="Text Placeholder 5">
            <a:extLst>
              <a:ext uri="{FF2B5EF4-FFF2-40B4-BE49-F238E27FC236}">
                <a16:creationId xmlns:a16="http://schemas.microsoft.com/office/drawing/2014/main" id="{F824BE92-51B5-D649-B8BC-F113AB2511F3}"/>
              </a:ext>
            </a:extLst>
          </p:cNvPr>
          <p:cNvSpPr>
            <a:spLocks noGrp="1"/>
          </p:cNvSpPr>
          <p:nvPr>
            <p:ph type="body" sz="quarter" idx="12"/>
          </p:nvPr>
        </p:nvSpPr>
        <p:spPr>
          <a:xfrm>
            <a:off x="838200" y="2286731"/>
            <a:ext cx="10188388" cy="2811361"/>
          </a:xfrm>
        </p:spPr>
        <p:txBody>
          <a:bodyPr vert="horz" lIns="91440" tIns="45720" rIns="91440" bIns="45720" rtlCol="0" anchor="t">
            <a:normAutofit/>
          </a:bodyPr>
          <a:lstStyle/>
          <a:p>
            <a:pPr marL="342900" indent="-342900">
              <a:lnSpc>
                <a:spcPct val="150000"/>
              </a:lnSpc>
              <a:spcBef>
                <a:spcPts val="0"/>
              </a:spcBef>
              <a:buFont typeface="Symbol,Sans-Serif" panose="020B0604020202020204" pitchFamily="34" charset="0"/>
              <a:buChar char=""/>
            </a:pPr>
            <a:r>
              <a:rPr lang="en-US" sz="2400" dirty="0">
                <a:latin typeface="Avenir Next LT Pro"/>
              </a:rPr>
              <a:t>Offered by some states to help residents pay for prescription drugs</a:t>
            </a:r>
          </a:p>
          <a:p>
            <a:pPr marL="342900" indent="-342900">
              <a:lnSpc>
                <a:spcPct val="150000"/>
              </a:lnSpc>
              <a:spcBef>
                <a:spcPts val="0"/>
              </a:spcBef>
              <a:buFont typeface="Symbol,Sans-Serif" panose="020B0604020202020204" pitchFamily="34" charset="0"/>
              <a:buChar char=""/>
            </a:pPr>
            <a:r>
              <a:rPr lang="en-US" sz="2400" dirty="0">
                <a:latin typeface="Avenir Next LT Pro"/>
              </a:rPr>
              <a:t>SPAPs may help pay for</a:t>
            </a:r>
          </a:p>
          <a:p>
            <a:pPr marL="800100" lvl="1" indent="-342900">
              <a:lnSpc>
                <a:spcPct val="150000"/>
              </a:lnSpc>
              <a:spcBef>
                <a:spcPts val="0"/>
              </a:spcBef>
              <a:buFont typeface="Symbol,Sans-Serif" panose="020B0604020202020204" pitchFamily="34" charset="0"/>
              <a:buChar char=""/>
            </a:pPr>
            <a:r>
              <a:rPr lang="en-US" sz="2000" dirty="0">
                <a:latin typeface="Avenir Next LT Pro"/>
              </a:rPr>
              <a:t>Part D premium</a:t>
            </a:r>
          </a:p>
          <a:p>
            <a:pPr marL="800100" lvl="1" indent="-342900">
              <a:lnSpc>
                <a:spcPct val="150000"/>
              </a:lnSpc>
              <a:spcBef>
                <a:spcPts val="0"/>
              </a:spcBef>
              <a:buFont typeface="Symbol,Sans-Serif" panose="020B0604020202020204" pitchFamily="34" charset="0"/>
              <a:buChar char=""/>
            </a:pPr>
            <a:r>
              <a:rPr lang="en-US" sz="2000" dirty="0">
                <a:latin typeface="Avenir Next LT Pro"/>
              </a:rPr>
              <a:t>Part D deductible</a:t>
            </a:r>
          </a:p>
          <a:p>
            <a:pPr marL="800100" lvl="1" indent="-342900">
              <a:lnSpc>
                <a:spcPct val="150000"/>
              </a:lnSpc>
              <a:spcBef>
                <a:spcPts val="0"/>
              </a:spcBef>
              <a:buFont typeface="Symbol,Sans-Serif" panose="020B0604020202020204" pitchFamily="34" charset="0"/>
              <a:buChar char=""/>
            </a:pPr>
            <a:r>
              <a:rPr lang="en-US" sz="2000" dirty="0">
                <a:latin typeface="Avenir Next LT Pro"/>
              </a:rPr>
              <a:t>Part D copayments</a:t>
            </a:r>
          </a:p>
          <a:p>
            <a:pPr>
              <a:spcAft>
                <a:spcPts val="600"/>
              </a:spcAft>
            </a:pPr>
            <a:endParaRPr lang="en-US" dirty="0"/>
          </a:p>
        </p:txBody>
      </p:sp>
      <p:sp>
        <p:nvSpPr>
          <p:cNvPr id="4" name="TextBox 3">
            <a:extLst>
              <a:ext uri="{FF2B5EF4-FFF2-40B4-BE49-F238E27FC236}">
                <a16:creationId xmlns:a16="http://schemas.microsoft.com/office/drawing/2014/main" id="{6A792DEE-830C-124C-B68C-F8F61DCDDA20}"/>
              </a:ext>
            </a:extLst>
          </p:cNvPr>
          <p:cNvSpPr txBox="1"/>
          <p:nvPr/>
        </p:nvSpPr>
        <p:spPr>
          <a:xfrm>
            <a:off x="518862" y="5038618"/>
            <a:ext cx="8509519" cy="1430179"/>
          </a:xfrm>
          <a:prstGeom prst="roundRect">
            <a:avLst/>
          </a:prstGeom>
          <a:solidFill>
            <a:schemeClr val="accent2">
              <a:lumMod val="20000"/>
              <a:lumOff val="80000"/>
            </a:schemeClr>
          </a:solidFill>
          <a:ln>
            <a:noFill/>
          </a:ln>
        </p:spPr>
        <p:txBody>
          <a:bodyPr wrap="square" lIns="91440" tIns="91440" rIns="91440" bIns="91440" rtlCol="0" anchor="t">
            <a:spAutoFit/>
          </a:bodyPr>
          <a:lstStyle/>
          <a:p>
            <a:pPr>
              <a:lnSpc>
                <a:spcPct val="90000"/>
              </a:lnSpc>
            </a:pPr>
            <a:r>
              <a:rPr lang="en-US" sz="2000" dirty="0">
                <a:latin typeface="Avenir Next LT Pro"/>
              </a:rPr>
              <a:t>To learn which states have an SPAP and find out if beneficiaries qualify, call the State Health Insurance Assistance Program (SHIP). Beneficiaries can find their local SHIP by calling </a:t>
            </a:r>
            <a:r>
              <a:rPr lang="en-US" sz="2000" b="1" dirty="0">
                <a:latin typeface="Avenir Next LT Pro"/>
              </a:rPr>
              <a:t>877-839-2675</a:t>
            </a:r>
            <a:r>
              <a:rPr lang="en-US" sz="2000" dirty="0">
                <a:latin typeface="Avenir Next LT Pro"/>
              </a:rPr>
              <a:t> or visiting </a:t>
            </a:r>
            <a:r>
              <a:rPr lang="en-US" sz="2000" u="sng" dirty="0">
                <a:latin typeface="Avenir Next LT Pro"/>
                <a:hlinkClick r:id="rId3"/>
              </a:rPr>
              <a:t>www.shiphelp.org</a:t>
            </a:r>
            <a:r>
              <a:rPr lang="en-US" sz="2000" dirty="0">
                <a:latin typeface="Avenir Next LT Pro"/>
              </a:rPr>
              <a:t>.</a:t>
            </a:r>
            <a:endParaRPr lang="en-US" sz="2000" dirty="0"/>
          </a:p>
        </p:txBody>
      </p:sp>
      <p:pic>
        <p:nvPicPr>
          <p:cNvPr id="2" name="Picture 1" descr="A map with a pin on it&#10;&#10;Description automatically generated">
            <a:extLst>
              <a:ext uri="{FF2B5EF4-FFF2-40B4-BE49-F238E27FC236}">
                <a16:creationId xmlns:a16="http://schemas.microsoft.com/office/drawing/2014/main" id="{DBAD6F5A-CC49-90CA-AFFB-0B612D6E5353}"/>
              </a:ext>
            </a:extLst>
          </p:cNvPr>
          <p:cNvPicPr>
            <a:picLocks noChangeAspect="1"/>
          </p:cNvPicPr>
          <p:nvPr/>
        </p:nvPicPr>
        <p:blipFill>
          <a:blip r:embed="rId4"/>
          <a:stretch>
            <a:fillRect/>
          </a:stretch>
        </p:blipFill>
        <p:spPr>
          <a:xfrm>
            <a:off x="9482388" y="4218572"/>
            <a:ext cx="2190750" cy="2190750"/>
          </a:xfrm>
          <a:prstGeom prst="rect">
            <a:avLst/>
          </a:prstGeom>
        </p:spPr>
      </p:pic>
    </p:spTree>
    <p:extLst>
      <p:ext uri="{BB962C8B-B14F-4D97-AF65-F5344CB8AC3E}">
        <p14:creationId xmlns:p14="http://schemas.microsoft.com/office/powerpoint/2010/main" val="1606402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61C9D-1F60-E789-0754-79AF2382C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7EF05-7474-3229-5424-077B0422E186}"/>
              </a:ext>
            </a:extLst>
          </p:cNvPr>
          <p:cNvSpPr>
            <a:spLocks noGrp="1"/>
          </p:cNvSpPr>
          <p:nvPr>
            <p:ph type="title"/>
          </p:nvPr>
        </p:nvSpPr>
        <p:spPr>
          <a:xfrm>
            <a:off x="1279368" y="1948097"/>
            <a:ext cx="9837467" cy="1156061"/>
          </a:xfrm>
        </p:spPr>
        <p:txBody>
          <a:bodyPr>
            <a:noAutofit/>
          </a:bodyPr>
          <a:lstStyle/>
          <a:p>
            <a:r>
              <a:rPr lang="en-US" sz="4800" dirty="0">
                <a:latin typeface="Avenir Next LT Pro"/>
              </a:rPr>
              <a:t>Other tips to save on Medicare prescription drug costs</a:t>
            </a:r>
            <a:endParaRPr lang="en-US" dirty="0"/>
          </a:p>
        </p:txBody>
      </p:sp>
    </p:spTree>
    <p:extLst>
      <p:ext uri="{BB962C8B-B14F-4D97-AF65-F5344CB8AC3E}">
        <p14:creationId xmlns:p14="http://schemas.microsoft.com/office/powerpoint/2010/main" val="371597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B6876B-799C-D141-9E18-D282FE0AB68C}"/>
              </a:ext>
            </a:extLst>
          </p:cNvPr>
          <p:cNvSpPr>
            <a:spLocks noGrp="1"/>
          </p:cNvSpPr>
          <p:nvPr>
            <p:ph type="title"/>
          </p:nvPr>
        </p:nvSpPr>
        <p:spPr/>
        <p:txBody>
          <a:bodyPr/>
          <a:lstStyle/>
          <a:p>
            <a:r>
              <a:rPr lang="en-US" dirty="0"/>
              <a:t>National Council on Aging</a:t>
            </a:r>
          </a:p>
        </p:txBody>
      </p:sp>
      <p:sp>
        <p:nvSpPr>
          <p:cNvPr id="3" name="Text Placeholder 2">
            <a:extLst>
              <a:ext uri="{FF2B5EF4-FFF2-40B4-BE49-F238E27FC236}">
                <a16:creationId xmlns:a16="http://schemas.microsoft.com/office/drawing/2014/main" id="{DC6E0BF5-3FF9-D748-BC8A-4B7C0A6CE51A}"/>
              </a:ext>
            </a:extLst>
          </p:cNvPr>
          <p:cNvSpPr>
            <a:spLocks noGrp="1"/>
          </p:cNvSpPr>
          <p:nvPr>
            <p:ph type="body" sz="quarter" idx="12"/>
          </p:nvPr>
        </p:nvSpPr>
        <p:spPr>
          <a:xfrm>
            <a:off x="901148" y="1690688"/>
            <a:ext cx="9435549" cy="3781107"/>
          </a:xfrm>
        </p:spPr>
        <p:txBody>
          <a:bodyPr>
            <a:noAutofit/>
          </a:bodyPr>
          <a:lstStyle/>
          <a:p>
            <a:pPr marL="0" indent="0">
              <a:buNone/>
            </a:pPr>
            <a:r>
              <a:rPr lang="en-US" sz="2500" dirty="0"/>
              <a:t>This toolkit for State Health Insurance Assistance Programs (SHIPs), Area Agencies on Aging (AAAs), and Aging and Disability Resource Centers (ADRCs) was made possible by grant funding from the National Council on Aging.</a:t>
            </a:r>
          </a:p>
          <a:p>
            <a:pPr marL="0" indent="0">
              <a:spcBef>
                <a:spcPts val="1500"/>
              </a:spcBef>
              <a:buNone/>
            </a:pPr>
            <a:r>
              <a:rPr lang="en-US" sz="2500" dirty="0"/>
              <a:t>The National Council on Aging is a respected national leader and trusted partner to help people aged 60+ meet the challenges of aging. They partner with nonprofit organizations, government, and business top provide innovative community programs and services, online help, and advocacy. </a:t>
            </a:r>
          </a:p>
        </p:txBody>
      </p:sp>
      <p:pic>
        <p:nvPicPr>
          <p:cNvPr id="12" name="Graphic 11">
            <a:extLst>
              <a:ext uri="{FF2B5EF4-FFF2-40B4-BE49-F238E27FC236}">
                <a16:creationId xmlns:a16="http://schemas.microsoft.com/office/drawing/2014/main" id="{D9B28195-091C-264E-9CDC-21F952E1938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8968179" y="5578475"/>
            <a:ext cx="2441235" cy="914400"/>
          </a:xfrm>
          <a:prstGeom prst="rect">
            <a:avLst/>
          </a:prstGeom>
        </p:spPr>
      </p:pic>
    </p:spTree>
    <p:extLst>
      <p:ext uri="{BB962C8B-B14F-4D97-AF65-F5344CB8AC3E}">
        <p14:creationId xmlns:p14="http://schemas.microsoft.com/office/powerpoint/2010/main" val="151445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F38BE1-A079-2344-ABF0-CE802D40C848}"/>
              </a:ext>
            </a:extLst>
          </p:cNvPr>
          <p:cNvSpPr>
            <a:spLocks noGrp="1"/>
          </p:cNvSpPr>
          <p:nvPr>
            <p:ph type="title"/>
          </p:nvPr>
        </p:nvSpPr>
        <p:spPr>
          <a:xfrm>
            <a:off x="443632" y="294104"/>
            <a:ext cx="9351721" cy="1325563"/>
          </a:xfrm>
        </p:spPr>
        <p:txBody>
          <a:bodyPr>
            <a:normAutofit/>
          </a:bodyPr>
          <a:lstStyle/>
          <a:p>
            <a:r>
              <a:rPr lang="en-US" sz="4000" dirty="0">
                <a:latin typeface="Avenir Next LT Pro"/>
              </a:rPr>
              <a:t>Charity programs</a:t>
            </a:r>
            <a:endParaRPr lang="en-US" sz="4000" dirty="0"/>
          </a:p>
        </p:txBody>
      </p:sp>
      <p:sp>
        <p:nvSpPr>
          <p:cNvPr id="7" name="Text Placeholder 6">
            <a:extLst>
              <a:ext uri="{FF2B5EF4-FFF2-40B4-BE49-F238E27FC236}">
                <a16:creationId xmlns:a16="http://schemas.microsoft.com/office/drawing/2014/main" id="{8B80F27C-C067-7C4A-8C26-ABF4197B6EAE}"/>
              </a:ext>
            </a:extLst>
          </p:cNvPr>
          <p:cNvSpPr>
            <a:spLocks noGrp="1"/>
          </p:cNvSpPr>
          <p:nvPr>
            <p:ph type="body" sz="quarter" idx="14"/>
          </p:nvPr>
        </p:nvSpPr>
        <p:spPr>
          <a:xfrm>
            <a:off x="671332" y="1816273"/>
            <a:ext cx="7199680" cy="4121064"/>
          </a:xfrm>
        </p:spPr>
        <p:txBody>
          <a:bodyPr vert="horz" lIns="91440" tIns="45720" rIns="91440" bIns="45720" rtlCol="0" anchor="t">
            <a:normAutofit/>
          </a:bodyPr>
          <a:lstStyle/>
          <a:p>
            <a:pPr fontAlgn="base">
              <a:lnSpc>
                <a:spcPct val="150000"/>
              </a:lnSpc>
            </a:pPr>
            <a:r>
              <a:rPr lang="en-US" dirty="0">
                <a:solidFill>
                  <a:srgbClr val="111111"/>
                </a:solidFill>
                <a:latin typeface="Avenir Next LT Pro"/>
                <a:ea typeface="DengXian"/>
                <a:cs typeface="Times New Roman"/>
              </a:rPr>
              <a:t>Might pay directly for prescription costs or reimburse beneficiary</a:t>
            </a:r>
            <a:endParaRPr lang="en-US" dirty="0">
              <a:solidFill>
                <a:srgbClr val="111111"/>
              </a:solidFill>
              <a:latin typeface="Avenir Next LT Pro"/>
              <a:ea typeface="DengXian" panose="02010600030101010101" pitchFamily="2" charset="-122"/>
              <a:cs typeface="Times New Roman" panose="02020603050405020304" pitchFamily="18" charset="0"/>
            </a:endParaRPr>
          </a:p>
          <a:p>
            <a:pPr>
              <a:lnSpc>
                <a:spcPct val="150000"/>
              </a:lnSpc>
            </a:pPr>
            <a:r>
              <a:rPr lang="en-US" dirty="0">
                <a:solidFill>
                  <a:srgbClr val="111111"/>
                </a:solidFill>
                <a:latin typeface="Avenir Next LT Pro"/>
                <a:ea typeface="DengXian"/>
                <a:cs typeface="Times New Roman"/>
              </a:rPr>
              <a:t>The amount paid usually included in </a:t>
            </a:r>
            <a:r>
              <a:rPr lang="en-US" dirty="0" err="1">
                <a:solidFill>
                  <a:srgbClr val="111111"/>
                </a:solidFill>
                <a:latin typeface="Avenir Next LT Pro"/>
                <a:ea typeface="DengXian"/>
                <a:cs typeface="Times New Roman"/>
              </a:rPr>
              <a:t>TrOOP</a:t>
            </a:r>
            <a:endParaRPr lang="en-US" dirty="0" err="1">
              <a:solidFill>
                <a:srgbClr val="111111"/>
              </a:solidFill>
              <a:latin typeface="Avenir Next LT Pro"/>
              <a:ea typeface="DengXian" panose="02010600030101010101" pitchFamily="2" charset="-122"/>
              <a:cs typeface="Times New Roman" panose="02020603050405020304" pitchFamily="18" charset="0"/>
            </a:endParaRPr>
          </a:p>
          <a:p>
            <a:pPr>
              <a:lnSpc>
                <a:spcPct val="150000"/>
              </a:lnSpc>
            </a:pPr>
            <a:endParaRPr lang="en-US" dirty="0">
              <a:solidFill>
                <a:srgbClr val="111111"/>
              </a:solidFill>
              <a:latin typeface="Avenir Next LT Pro"/>
              <a:ea typeface="DengXian" panose="02010600030101010101" pitchFamily="2" charset="-122"/>
              <a:cs typeface="Times New Roman" panose="02020603050405020304" pitchFamily="18" charset="0"/>
            </a:endParaRPr>
          </a:p>
          <a:p>
            <a:pPr>
              <a:lnSpc>
                <a:spcPct val="150000"/>
              </a:lnSpc>
            </a:pPr>
            <a:endParaRPr lang="en-US" dirty="0">
              <a:solidFill>
                <a:srgbClr val="111111"/>
              </a:solidFill>
              <a:latin typeface="Avenir Next LT Pro"/>
              <a:ea typeface="DengXian" panose="02010600030101010101" pitchFamily="2" charset="-122"/>
              <a:cs typeface="Times New Roman" panose="02020603050405020304" pitchFamily="18" charset="0"/>
            </a:endParaRPr>
          </a:p>
        </p:txBody>
      </p:sp>
      <p:pic>
        <p:nvPicPr>
          <p:cNvPr id="2" name="Picture 1" descr="A hand with a heart above it&#10;&#10;AI-generated content may be incorrect.">
            <a:extLst>
              <a:ext uri="{FF2B5EF4-FFF2-40B4-BE49-F238E27FC236}">
                <a16:creationId xmlns:a16="http://schemas.microsoft.com/office/drawing/2014/main" id="{E2E7777E-FD52-25EE-92AB-A4CA38A16897}"/>
              </a:ext>
            </a:extLst>
          </p:cNvPr>
          <p:cNvPicPr>
            <a:picLocks noChangeAspect="1"/>
          </p:cNvPicPr>
          <p:nvPr/>
        </p:nvPicPr>
        <p:blipFill>
          <a:blip r:embed="rId3"/>
          <a:stretch>
            <a:fillRect/>
          </a:stretch>
        </p:blipFill>
        <p:spPr>
          <a:xfrm>
            <a:off x="9067305" y="2664712"/>
            <a:ext cx="2409702" cy="2419227"/>
          </a:xfrm>
          <a:prstGeom prst="rect">
            <a:avLst/>
          </a:prstGeom>
        </p:spPr>
      </p:pic>
    </p:spTree>
    <p:extLst>
      <p:ext uri="{BB962C8B-B14F-4D97-AF65-F5344CB8AC3E}">
        <p14:creationId xmlns:p14="http://schemas.microsoft.com/office/powerpoint/2010/main" val="1976258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6BC4-315F-BDBF-BA61-A1BFC1FB789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F85A0E-0AEB-B10B-6F0F-92CF9FE40CCB}"/>
              </a:ext>
            </a:extLst>
          </p:cNvPr>
          <p:cNvSpPr>
            <a:spLocks noGrp="1"/>
          </p:cNvSpPr>
          <p:nvPr>
            <p:ph type="title"/>
          </p:nvPr>
        </p:nvSpPr>
        <p:spPr>
          <a:xfrm>
            <a:off x="443632" y="294104"/>
            <a:ext cx="9351721" cy="1325563"/>
          </a:xfrm>
        </p:spPr>
        <p:txBody>
          <a:bodyPr>
            <a:normAutofit/>
          </a:bodyPr>
          <a:lstStyle/>
          <a:p>
            <a:r>
              <a:rPr lang="en-US" sz="4000" dirty="0">
                <a:latin typeface="Avenir Next LT Pro"/>
              </a:rPr>
              <a:t>Patient Assistance Program (PAPs)</a:t>
            </a:r>
            <a:endParaRPr lang="en-US" sz="4000" dirty="0"/>
          </a:p>
        </p:txBody>
      </p:sp>
      <p:sp>
        <p:nvSpPr>
          <p:cNvPr id="7" name="Text Placeholder 6">
            <a:extLst>
              <a:ext uri="{FF2B5EF4-FFF2-40B4-BE49-F238E27FC236}">
                <a16:creationId xmlns:a16="http://schemas.microsoft.com/office/drawing/2014/main" id="{5DD06D09-5880-D771-86FC-21AC11C132F4}"/>
              </a:ext>
            </a:extLst>
          </p:cNvPr>
          <p:cNvSpPr>
            <a:spLocks noGrp="1"/>
          </p:cNvSpPr>
          <p:nvPr>
            <p:ph type="body" sz="quarter" idx="14"/>
          </p:nvPr>
        </p:nvSpPr>
        <p:spPr>
          <a:xfrm>
            <a:off x="671332" y="1816273"/>
            <a:ext cx="7199680" cy="4121064"/>
          </a:xfrm>
        </p:spPr>
        <p:txBody>
          <a:bodyPr vert="horz" lIns="91440" tIns="45720" rIns="91440" bIns="45720" rtlCol="0" anchor="t">
            <a:normAutofit/>
          </a:bodyPr>
          <a:lstStyle/>
          <a:p>
            <a:pPr fontAlgn="base">
              <a:lnSpc>
                <a:spcPct val="100000"/>
              </a:lnSpc>
            </a:pPr>
            <a:r>
              <a:rPr lang="en-US" dirty="0">
                <a:latin typeface="Avenir Next LT Pro"/>
              </a:rPr>
              <a:t>Allows eligible individual to get free or low-cost drugs directly from the company that makes them. </a:t>
            </a:r>
            <a:endParaRPr lang="en-US"/>
          </a:p>
          <a:p>
            <a:pPr lvl="1">
              <a:lnSpc>
                <a:spcPct val="100000"/>
              </a:lnSpc>
            </a:pPr>
            <a:r>
              <a:rPr lang="en-US" dirty="0">
                <a:latin typeface="Avenir Next LT Pro"/>
              </a:rPr>
              <a:t>In most cases beneficiaries' doctor must apply </a:t>
            </a:r>
            <a:r>
              <a:rPr lang="en-US" b="0" i="0" dirty="0">
                <a:effectLst/>
                <a:latin typeface="Avenir Next LT Pro"/>
              </a:rPr>
              <a:t>for </a:t>
            </a:r>
            <a:r>
              <a:rPr lang="en-US" dirty="0">
                <a:latin typeface="Avenir Next LT Pro"/>
              </a:rPr>
              <a:t>them </a:t>
            </a:r>
            <a:endParaRPr lang="en-US" dirty="0"/>
          </a:p>
          <a:p>
            <a:pPr lvl="1">
              <a:lnSpc>
                <a:spcPct val="100000"/>
              </a:lnSpc>
            </a:pPr>
            <a:r>
              <a:rPr lang="en-US" dirty="0">
                <a:latin typeface="Avenir Next LT Pro"/>
              </a:rPr>
              <a:t>Not all PAPs allow people to apply if they are eligible for Part D </a:t>
            </a:r>
            <a:endParaRPr lang="en-US" dirty="0"/>
          </a:p>
          <a:p>
            <a:pPr lvl="1">
              <a:lnSpc>
                <a:spcPct val="100000"/>
              </a:lnSpc>
            </a:pPr>
            <a:r>
              <a:rPr lang="en-US" dirty="0">
                <a:latin typeface="Avenir Next LT Pro"/>
              </a:rPr>
              <a:t>Some PAPs have copayments.  </a:t>
            </a:r>
            <a:endParaRPr lang="en-US" dirty="0"/>
          </a:p>
          <a:p>
            <a:pPr lvl="1">
              <a:lnSpc>
                <a:spcPct val="100000"/>
              </a:lnSpc>
            </a:pPr>
            <a:endParaRPr lang="en-US" dirty="0">
              <a:latin typeface="Avenir Next LT Pro"/>
              <a:ea typeface="DengXian" panose="02010600030101010101" pitchFamily="2" charset="-122"/>
              <a:cs typeface="Times New Roman" panose="02020603050405020304" pitchFamily="18" charset="0"/>
            </a:endParaRPr>
          </a:p>
        </p:txBody>
      </p:sp>
      <p:pic>
        <p:nvPicPr>
          <p:cNvPr id="2" name="Picture 1">
            <a:extLst>
              <a:ext uri="{FF2B5EF4-FFF2-40B4-BE49-F238E27FC236}">
                <a16:creationId xmlns:a16="http://schemas.microsoft.com/office/drawing/2014/main" id="{E570311F-6839-83AD-FFE8-D592596201F7}"/>
              </a:ext>
            </a:extLst>
          </p:cNvPr>
          <p:cNvPicPr>
            <a:picLocks noChangeAspect="1"/>
          </p:cNvPicPr>
          <p:nvPr/>
        </p:nvPicPr>
        <p:blipFill>
          <a:blip r:embed="rId3"/>
          <a:stretch>
            <a:fillRect/>
          </a:stretch>
        </p:blipFill>
        <p:spPr>
          <a:xfrm>
            <a:off x="8978240" y="2560617"/>
            <a:ext cx="2330533" cy="2340429"/>
          </a:xfrm>
          <a:prstGeom prst="rect">
            <a:avLst/>
          </a:prstGeom>
        </p:spPr>
      </p:pic>
    </p:spTree>
    <p:extLst>
      <p:ext uri="{BB962C8B-B14F-4D97-AF65-F5344CB8AC3E}">
        <p14:creationId xmlns:p14="http://schemas.microsoft.com/office/powerpoint/2010/main" val="3874150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F687-1EBF-FCCE-E72A-771A788FC7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A05BE8-81C9-5793-26FF-3F821CD86AB6}"/>
              </a:ext>
            </a:extLst>
          </p:cNvPr>
          <p:cNvSpPr>
            <a:spLocks noGrp="1"/>
          </p:cNvSpPr>
          <p:nvPr>
            <p:ph type="title"/>
          </p:nvPr>
        </p:nvSpPr>
        <p:spPr>
          <a:xfrm>
            <a:off x="443632" y="294104"/>
            <a:ext cx="9351721" cy="1325563"/>
          </a:xfrm>
        </p:spPr>
        <p:txBody>
          <a:bodyPr>
            <a:normAutofit/>
          </a:bodyPr>
          <a:lstStyle/>
          <a:p>
            <a:r>
              <a:rPr lang="en-US" sz="4000" dirty="0">
                <a:latin typeface="Avenir Next LT Pro"/>
              </a:rPr>
              <a:t>Prescription drug discount programs/ cards</a:t>
            </a:r>
            <a:endParaRPr lang="en-US" dirty="0"/>
          </a:p>
        </p:txBody>
      </p:sp>
      <p:sp>
        <p:nvSpPr>
          <p:cNvPr id="7" name="Text Placeholder 6">
            <a:extLst>
              <a:ext uri="{FF2B5EF4-FFF2-40B4-BE49-F238E27FC236}">
                <a16:creationId xmlns:a16="http://schemas.microsoft.com/office/drawing/2014/main" id="{8AC92C61-312A-6102-F5C5-D7C57452590B}"/>
              </a:ext>
            </a:extLst>
          </p:cNvPr>
          <p:cNvSpPr>
            <a:spLocks noGrp="1"/>
          </p:cNvSpPr>
          <p:nvPr>
            <p:ph type="body" sz="quarter" idx="14"/>
          </p:nvPr>
        </p:nvSpPr>
        <p:spPr>
          <a:xfrm>
            <a:off x="671332" y="1816273"/>
            <a:ext cx="7199680" cy="4121064"/>
          </a:xfrm>
        </p:spPr>
        <p:txBody>
          <a:bodyPr vert="horz" lIns="91440" tIns="45720" rIns="91440" bIns="45720" rtlCol="0" anchor="t">
            <a:normAutofit fontScale="92500"/>
          </a:bodyPr>
          <a:lstStyle/>
          <a:p>
            <a:pPr>
              <a:lnSpc>
                <a:spcPct val="100000"/>
              </a:lnSpc>
            </a:pPr>
            <a:r>
              <a:rPr lang="en-US" sz="3200" dirty="0">
                <a:solidFill>
                  <a:srgbClr val="000000"/>
                </a:solidFill>
                <a:latin typeface="Avenir Next LT Pro"/>
              </a:rPr>
              <a:t>Allows eligible individual to get </a:t>
            </a:r>
            <a:r>
              <a:rPr lang="en-US" sz="3200" dirty="0">
                <a:solidFill>
                  <a:srgbClr val="313131"/>
                </a:solidFill>
                <a:latin typeface="Avenir Next LT Pro"/>
              </a:rPr>
              <a:t>medications at a reduced price</a:t>
            </a:r>
            <a:endParaRPr lang="en-US" sz="3200" dirty="0"/>
          </a:p>
          <a:p>
            <a:pPr lvl="1">
              <a:lnSpc>
                <a:spcPct val="100000"/>
              </a:lnSpc>
            </a:pPr>
            <a:r>
              <a:rPr lang="en-US" sz="2800" dirty="0">
                <a:solidFill>
                  <a:srgbClr val="313131"/>
                </a:solidFill>
                <a:latin typeface="Avenir Next LT Pro"/>
              </a:rPr>
              <a:t>Beneficiaries cannot use a prescription drug discount program </a:t>
            </a:r>
            <a:r>
              <a:rPr lang="en-US" sz="2800" b="0" i="0" dirty="0">
                <a:solidFill>
                  <a:srgbClr val="313131"/>
                </a:solidFill>
                <a:effectLst/>
                <a:latin typeface="Avenir Next LT Pro"/>
              </a:rPr>
              <a:t>and </a:t>
            </a:r>
            <a:r>
              <a:rPr lang="en-US" sz="2800" dirty="0">
                <a:solidFill>
                  <a:srgbClr val="313131"/>
                </a:solidFill>
                <a:latin typeface="Avenir Next LT Pro"/>
              </a:rPr>
              <a:t>Part D coverage at </a:t>
            </a:r>
            <a:r>
              <a:rPr lang="en-US" sz="2800" b="0" i="0" dirty="0">
                <a:solidFill>
                  <a:srgbClr val="313131"/>
                </a:solidFill>
                <a:effectLst/>
                <a:latin typeface="Avenir Next LT Pro"/>
              </a:rPr>
              <a:t>the </a:t>
            </a:r>
            <a:r>
              <a:rPr lang="en-US" sz="2800" dirty="0">
                <a:solidFill>
                  <a:srgbClr val="313131"/>
                </a:solidFill>
                <a:latin typeface="Avenir Next LT Pro"/>
              </a:rPr>
              <a:t>same time</a:t>
            </a:r>
            <a:r>
              <a:rPr lang="en-US" sz="2800" b="0" i="0" dirty="0">
                <a:solidFill>
                  <a:srgbClr val="000000"/>
                </a:solidFill>
                <a:effectLst/>
                <a:latin typeface="Avenir Next LT Pro"/>
              </a:rPr>
              <a:t>. </a:t>
            </a:r>
          </a:p>
          <a:p>
            <a:pPr>
              <a:lnSpc>
                <a:spcPct val="100000"/>
              </a:lnSpc>
            </a:pPr>
            <a:r>
              <a:rPr lang="en-US" sz="3200" dirty="0">
                <a:solidFill>
                  <a:srgbClr val="000000"/>
                </a:solidFill>
                <a:latin typeface="Avenir Next LT Pro"/>
              </a:rPr>
              <a:t>Payments do not count towards </a:t>
            </a:r>
            <a:r>
              <a:rPr lang="en-US" sz="3200" dirty="0" err="1">
                <a:solidFill>
                  <a:srgbClr val="000000"/>
                </a:solidFill>
                <a:latin typeface="Avenir Next LT Pro"/>
              </a:rPr>
              <a:t>TrOOP</a:t>
            </a:r>
            <a:r>
              <a:rPr lang="en-US" sz="3200" dirty="0">
                <a:solidFill>
                  <a:srgbClr val="000000"/>
                </a:solidFill>
                <a:latin typeface="Avenir Next LT Pro"/>
              </a:rPr>
              <a:t>.</a:t>
            </a:r>
          </a:p>
          <a:p>
            <a:pPr>
              <a:lnSpc>
                <a:spcPct val="100000"/>
              </a:lnSpc>
            </a:pPr>
            <a:endParaRPr lang="en-US" sz="3200" dirty="0">
              <a:solidFill>
                <a:srgbClr val="000000"/>
              </a:solidFill>
              <a:latin typeface="Avenir Next LT Pro"/>
            </a:endParaRPr>
          </a:p>
          <a:p>
            <a:pPr marL="457200" lvl="1" indent="0" fontAlgn="base">
              <a:lnSpc>
                <a:spcPct val="100000"/>
              </a:lnSpc>
              <a:buNone/>
            </a:pPr>
            <a:r>
              <a:rPr lang="en-US" sz="2800" b="0" i="0" dirty="0">
                <a:solidFill>
                  <a:srgbClr val="000000"/>
                </a:solidFill>
                <a:effectLst/>
                <a:latin typeface="Avenir Next LT Pro"/>
              </a:rPr>
              <a:t>  </a:t>
            </a:r>
          </a:p>
          <a:p>
            <a:pPr>
              <a:lnSpc>
                <a:spcPct val="110000"/>
              </a:lnSpc>
              <a:spcBef>
                <a:spcPts val="0"/>
              </a:spcBef>
              <a:buSzPct val="101000"/>
            </a:pPr>
            <a:endParaRPr lang="en-US" sz="24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2" name="Picture 1" descr="A stack of paper money&#10;&#10;AI-generated content may be incorrect.">
            <a:extLst>
              <a:ext uri="{FF2B5EF4-FFF2-40B4-BE49-F238E27FC236}">
                <a16:creationId xmlns:a16="http://schemas.microsoft.com/office/drawing/2014/main" id="{BADFF736-8E20-EE5B-1932-377C01445417}"/>
              </a:ext>
            </a:extLst>
          </p:cNvPr>
          <p:cNvPicPr>
            <a:picLocks noChangeAspect="1"/>
          </p:cNvPicPr>
          <p:nvPr/>
        </p:nvPicPr>
        <p:blipFill>
          <a:blip r:embed="rId3"/>
          <a:stretch>
            <a:fillRect/>
          </a:stretch>
        </p:blipFill>
        <p:spPr>
          <a:xfrm>
            <a:off x="8842045" y="2575728"/>
            <a:ext cx="2604094" cy="2594198"/>
          </a:xfrm>
          <a:prstGeom prst="rect">
            <a:avLst/>
          </a:prstGeom>
        </p:spPr>
      </p:pic>
    </p:spTree>
    <p:extLst>
      <p:ext uri="{BB962C8B-B14F-4D97-AF65-F5344CB8AC3E}">
        <p14:creationId xmlns:p14="http://schemas.microsoft.com/office/powerpoint/2010/main" val="1387928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5065"/>
            <a:ext cx="9070298" cy="1325563"/>
          </a:xfrm>
        </p:spPr>
        <p:txBody>
          <a:bodyPr>
            <a:normAutofit/>
          </a:bodyPr>
          <a:lstStyle/>
          <a:p>
            <a:r>
              <a:rPr lang="en-US" sz="4000" dirty="0"/>
              <a:t>Resources for information and help</a:t>
            </a:r>
          </a:p>
        </p:txBody>
      </p:sp>
      <p:sp>
        <p:nvSpPr>
          <p:cNvPr id="3" name="Content Placeholder 2"/>
          <p:cNvSpPr>
            <a:spLocks noGrp="1"/>
          </p:cNvSpPr>
          <p:nvPr>
            <p:ph type="body" sz="quarter" idx="12"/>
          </p:nvPr>
        </p:nvSpPr>
        <p:spPr>
          <a:xfrm>
            <a:off x="6096000" y="1780628"/>
            <a:ext cx="5097905" cy="4395320"/>
          </a:xfrm>
        </p:spPr>
        <p:txBody>
          <a:bodyPr>
            <a:noAutofit/>
          </a:bodyPr>
          <a:lstStyle/>
          <a:p>
            <a:pPr marL="0" indent="0">
              <a:buNone/>
            </a:pPr>
            <a:r>
              <a:rPr lang="en-US" sz="2400" b="1" dirty="0"/>
              <a:t>State Health Insurance Assistance Program (SHIP)</a:t>
            </a:r>
          </a:p>
          <a:p>
            <a:pPr marL="457200" lvl="1"/>
            <a:r>
              <a:rPr lang="en-US" dirty="0"/>
              <a:t>877-839-2675</a:t>
            </a:r>
            <a:endParaRPr lang="en-US" dirty="0">
              <a:hlinkClick r:id="rId2"/>
            </a:endParaRPr>
          </a:p>
          <a:p>
            <a:pPr marL="457200" lvl="1">
              <a:buFont typeface="Arial" panose="020B0604020202020204" pitchFamily="34" charset="0"/>
              <a:buChar char="•"/>
            </a:pPr>
            <a:r>
              <a:rPr lang="en-US" dirty="0">
                <a:hlinkClick r:id="rId2"/>
              </a:rPr>
              <a:t>www.shiphelp.org</a:t>
            </a:r>
            <a:endParaRPr lang="en-US" dirty="0"/>
          </a:p>
          <a:p>
            <a:pPr marL="0" indent="0">
              <a:spcBef>
                <a:spcPts val="0"/>
              </a:spcBef>
              <a:buNone/>
            </a:pPr>
            <a:endParaRPr lang="en-US" sz="2400" b="1" dirty="0"/>
          </a:p>
          <a:p>
            <a:pPr marL="0" indent="0">
              <a:spcBef>
                <a:spcPts val="0"/>
              </a:spcBef>
              <a:buNone/>
            </a:pPr>
            <a:r>
              <a:rPr lang="en-US" sz="2400" b="1" dirty="0"/>
              <a:t>Social Security Administration</a:t>
            </a:r>
          </a:p>
          <a:p>
            <a:pPr marL="457200" lvl="1">
              <a:buFont typeface="Arial" panose="020B0604020202020204" pitchFamily="34" charset="0"/>
              <a:buChar char="•"/>
            </a:pPr>
            <a:r>
              <a:rPr lang="en-US" dirty="0"/>
              <a:t>800-772-1213 </a:t>
            </a:r>
          </a:p>
          <a:p>
            <a:pPr marL="457200" lvl="1">
              <a:buFont typeface="Arial" panose="020B0604020202020204" pitchFamily="34" charset="0"/>
              <a:buChar char="•"/>
            </a:pPr>
            <a:r>
              <a:rPr lang="en-US" dirty="0">
                <a:hlinkClick r:id="rId3"/>
              </a:rPr>
              <a:t>www.ssa.gov</a:t>
            </a:r>
            <a:r>
              <a:rPr lang="en-US" dirty="0"/>
              <a:t> </a:t>
            </a:r>
          </a:p>
          <a:p>
            <a:pPr marL="0" indent="0">
              <a:spcBef>
                <a:spcPts val="0"/>
              </a:spcBef>
              <a:buNone/>
            </a:pPr>
            <a:endParaRPr lang="en-US" sz="2400" b="1" dirty="0"/>
          </a:p>
          <a:p>
            <a:pPr marL="0" indent="0">
              <a:spcBef>
                <a:spcPts val="0"/>
              </a:spcBef>
              <a:buNone/>
            </a:pPr>
            <a:r>
              <a:rPr lang="en-US" sz="2400" b="1" dirty="0"/>
              <a:t>Medicare</a:t>
            </a:r>
          </a:p>
          <a:p>
            <a:pPr marL="457200" lvl="1">
              <a:buFont typeface="Arial" panose="020B0604020202020204" pitchFamily="34" charset="0"/>
              <a:buChar char="•"/>
            </a:pPr>
            <a:r>
              <a:rPr lang="en-US" dirty="0"/>
              <a:t>1-800-MEDICARE (633-4227)</a:t>
            </a:r>
          </a:p>
          <a:p>
            <a:pPr marL="457200" lvl="1">
              <a:buFont typeface="Arial" panose="020B0604020202020204" pitchFamily="34" charset="0"/>
              <a:buChar char="•"/>
            </a:pPr>
            <a:r>
              <a:rPr lang="en-US" dirty="0">
                <a:hlinkClick r:id="rId4"/>
              </a:rPr>
              <a:t>www.medicare.gov</a:t>
            </a:r>
            <a:endParaRPr lang="en-US" dirty="0"/>
          </a:p>
        </p:txBody>
      </p:sp>
      <p:sp>
        <p:nvSpPr>
          <p:cNvPr id="4" name="Rectangle 3"/>
          <p:cNvSpPr/>
          <p:nvPr/>
        </p:nvSpPr>
        <p:spPr>
          <a:xfrm>
            <a:off x="838199" y="1780628"/>
            <a:ext cx="4753131" cy="2279085"/>
          </a:xfrm>
          <a:prstGeom prst="rect">
            <a:avLst/>
          </a:prstGeom>
        </p:spPr>
        <p:txBody>
          <a:bodyPr wrap="square" lIns="91440" tIns="45720" rIns="91440" bIns="45720" anchor="t">
            <a:spAutoFit/>
          </a:bodyPr>
          <a:lstStyle/>
          <a:p>
            <a:pPr>
              <a:lnSpc>
                <a:spcPct val="90000"/>
              </a:lnSpc>
            </a:pPr>
            <a:r>
              <a:rPr lang="en-US" sz="2400" b="1" dirty="0">
                <a:latin typeface="Avenir Next LT Pro" panose="020B0504020202020204" pitchFamily="34" charset="77"/>
              </a:rPr>
              <a:t>Medicare Rights Center</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rPr>
              <a:t>800-333-4114</a:t>
            </a:r>
          </a:p>
          <a:p>
            <a:pPr lvl="1" indent="-228600">
              <a:lnSpc>
                <a:spcPct val="90000"/>
              </a:lnSpc>
              <a:spcBef>
                <a:spcPts val="500"/>
              </a:spcBef>
              <a:buFont typeface="Arial" panose="020B0604020202020204" pitchFamily="34" charset="0"/>
              <a:buChar char="•"/>
            </a:pPr>
            <a:r>
              <a:rPr lang="en-US" sz="2400" dirty="0">
                <a:latin typeface="Avenir Next LT Pro" panose="020B0504020202020204" pitchFamily="34" charset="77"/>
                <a:hlinkClick r:id="rId5"/>
              </a:rPr>
              <a:t>www.medicareinteractive.org</a:t>
            </a:r>
            <a:r>
              <a:rPr lang="en-US" sz="2400" dirty="0">
                <a:latin typeface="Avenir Next LT Pro" panose="020B0504020202020204" pitchFamily="34" charset="77"/>
              </a:rPr>
              <a:t> </a:t>
            </a:r>
          </a:p>
          <a:p>
            <a:pPr lvl="0" fontAlgn="base">
              <a:lnSpc>
                <a:spcPct val="90000"/>
              </a:lnSpc>
              <a:spcBef>
                <a:spcPts val="0"/>
              </a:spcBef>
              <a:spcAft>
                <a:spcPct val="0"/>
              </a:spcAft>
              <a:buClr>
                <a:srgbClr val="001D6B"/>
              </a:buClr>
              <a:defRPr/>
            </a:pPr>
            <a:endParaRPr lang="en-US" sz="2400" b="1" kern="0" dirty="0">
              <a:latin typeface="Avenir Next LT Pro" panose="020B0504020202020204" pitchFamily="34" charset="77"/>
            </a:endParaRPr>
          </a:p>
          <a:p>
            <a:pPr lvl="0" fontAlgn="base">
              <a:lnSpc>
                <a:spcPct val="90000"/>
              </a:lnSpc>
              <a:spcBef>
                <a:spcPts val="0"/>
              </a:spcBef>
              <a:spcAft>
                <a:spcPct val="0"/>
              </a:spcAft>
              <a:buClr>
                <a:srgbClr val="001D6B"/>
              </a:buClr>
              <a:defRPr/>
            </a:pPr>
            <a:r>
              <a:rPr lang="en-US" sz="2400" b="1" kern="0" dirty="0">
                <a:latin typeface="Avenir Next LT Pro" panose="020B0504020202020204" pitchFamily="34" charset="77"/>
              </a:rPr>
              <a:t>National Council on Aging</a:t>
            </a:r>
          </a:p>
          <a:p>
            <a:pPr lvl="1" indent="-228600">
              <a:lnSpc>
                <a:spcPct val="90000"/>
              </a:lnSpc>
              <a:spcBef>
                <a:spcPts val="500"/>
              </a:spcBef>
              <a:buFont typeface="Arial" panose="020B0604020202020204" pitchFamily="34" charset="0"/>
              <a:buChar char="•"/>
              <a:defRPr/>
            </a:pPr>
            <a:r>
              <a:rPr lang="en-US" sz="2400" dirty="0">
                <a:latin typeface="Avenir Next LT Pro" panose="020B0504020202020204" pitchFamily="34" charset="77"/>
                <a:hlinkClick r:id="rId6"/>
              </a:rPr>
              <a:t>www.ncoa.org</a:t>
            </a:r>
            <a:r>
              <a:rPr lang="en-US" sz="2400" dirty="0">
                <a:latin typeface="Avenir Next LT Pro" panose="020B0504020202020204" pitchFamily="34" charset="77"/>
              </a:rPr>
              <a:t> </a:t>
            </a:r>
          </a:p>
        </p:txBody>
      </p:sp>
      <p:sp>
        <p:nvSpPr>
          <p:cNvPr id="6" name="Rounded Rectangle 5">
            <a:extLst>
              <a:ext uri="{FF2B5EF4-FFF2-40B4-BE49-F238E27FC236}">
                <a16:creationId xmlns:a16="http://schemas.microsoft.com/office/drawing/2014/main" id="{FF96BEF4-240A-4870-9218-FA6DC0C2A6AD}"/>
              </a:ext>
            </a:extLst>
          </p:cNvPr>
          <p:cNvSpPr/>
          <p:nvPr/>
        </p:nvSpPr>
        <p:spPr>
          <a:xfrm>
            <a:off x="1730114" y="4258335"/>
            <a:ext cx="4113551" cy="1515308"/>
          </a:xfrm>
          <a:prstGeom prst="roundRect">
            <a:avLst/>
          </a:prstGeom>
          <a:solidFill>
            <a:schemeClr val="accent6">
              <a:lumMod val="20000"/>
              <a:lumOff val="80000"/>
            </a:schemeClr>
          </a:solidFill>
          <a:ln>
            <a:noFill/>
          </a:ln>
        </p:spPr>
        <p:txBody>
          <a:bodyPr wrap="square" tIns="91440" bIns="9144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i="1" dirty="0">
                <a:effectLst/>
                <a:latin typeface="Aptos" panose="020B0004020202020204" pitchFamily="34" charset="0"/>
                <a:ea typeface="Aptos" panose="020B0004020202020204" pitchFamily="34" charset="0"/>
                <a:cs typeface="Times New Roman" panose="02020603050405020304" pitchFamily="18" charset="0"/>
              </a:rPr>
              <a:t>This publication was supported by the Administration for Community Living (ACL), U.S. Department of Health and Human Services (HHS) as part of a financial assistance award totaling $13,504,196.00 with 100 percent funding by ACL/HHS. The contents are those of the author(s) and do not necessarily represent the official views of, nor an endorsement, by ACL/HHS or the U.S. Government.</a:t>
            </a:r>
            <a:endParaRPr lang="en-US" sz="1050" dirty="0">
              <a:latin typeface="Avenir Next LT Pro" panose="020B0504020202020204" pitchFamily="34" charset="77"/>
              <a:cs typeface="Arial" panose="020B0604020202020204" pitchFamily="34" charset="0"/>
            </a:endParaRPr>
          </a:p>
        </p:txBody>
      </p:sp>
    </p:spTree>
    <p:extLst>
      <p:ext uri="{BB962C8B-B14F-4D97-AF65-F5344CB8AC3E}">
        <p14:creationId xmlns:p14="http://schemas.microsoft.com/office/powerpoint/2010/main" val="612431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sz="quarter" idx="13"/>
          </p:nvPr>
        </p:nvSpPr>
        <p:spPr>
          <a:xfrm>
            <a:off x="2496312" y="2935562"/>
            <a:ext cx="8701088" cy="2355966"/>
          </a:xfrm>
        </p:spPr>
        <p:txBody>
          <a:bodyPr>
            <a:normAutofit lnSpcReduction="10000"/>
          </a:bodyPr>
          <a:lstStyle/>
          <a:p>
            <a:pPr>
              <a:lnSpc>
                <a:spcPct val="100000"/>
              </a:lnSpc>
            </a:pPr>
            <a:r>
              <a:rPr lang="en-US" altLang="en-US" sz="3000"/>
              <a:t>Free online resource developed by Medicare Rights </a:t>
            </a:r>
            <a:r>
              <a:rPr lang="en-US" sz="3000"/>
              <a:t>with answers to Medicare questions in clear, simple language​</a:t>
            </a:r>
          </a:p>
          <a:p>
            <a:pPr algn="ctr">
              <a:lnSpc>
                <a:spcPct val="100000"/>
              </a:lnSpc>
              <a:spcBef>
                <a:spcPts val="3000"/>
              </a:spcBef>
            </a:pPr>
            <a:r>
              <a:rPr lang="en-US" altLang="en-US" sz="3500" b="1">
                <a:hlinkClick r:id="rId3"/>
              </a:rPr>
              <a:t>www.medicareinteractive.org</a:t>
            </a:r>
            <a:endParaRPr lang="en-US" altLang="en-US" sz="3500" b="1"/>
          </a:p>
        </p:txBody>
      </p:sp>
      <p:pic>
        <p:nvPicPr>
          <p:cNvPr id="8" name="Picture 7" descr="Text&#10;&#10;Description automatically generated">
            <a:extLst>
              <a:ext uri="{FF2B5EF4-FFF2-40B4-BE49-F238E27FC236}">
                <a16:creationId xmlns:a16="http://schemas.microsoft.com/office/drawing/2014/main" id="{BC2E53E0-F137-3D47-A8B2-02B676FBF8F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48540" y="962740"/>
            <a:ext cx="4572000" cy="1256631"/>
          </a:xfrm>
          <a:prstGeom prst="rect">
            <a:avLst/>
          </a:prstGeom>
        </p:spPr>
      </p:pic>
      <p:pic>
        <p:nvPicPr>
          <p:cNvPr id="3" name="Picture 2" descr="Icon&#10;&#10;Description automatically generated">
            <a:extLst>
              <a:ext uri="{FF2B5EF4-FFF2-40B4-BE49-F238E27FC236}">
                <a16:creationId xmlns:a16="http://schemas.microsoft.com/office/drawing/2014/main" id="{241F20F8-2D89-EB5B-74A4-989827345CC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96312" y="669415"/>
            <a:ext cx="1908052" cy="1908052"/>
          </a:xfrm>
          <a:prstGeom prst="rect">
            <a:avLst/>
          </a:prstGeom>
        </p:spPr>
      </p:pic>
    </p:spTree>
    <p:extLst>
      <p:ext uri="{BB962C8B-B14F-4D97-AF65-F5344CB8AC3E}">
        <p14:creationId xmlns:p14="http://schemas.microsoft.com/office/powerpoint/2010/main" val="2809736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2502241" y="2934681"/>
            <a:ext cx="8701088" cy="3046394"/>
          </a:xfrm>
        </p:spPr>
        <p:txBody>
          <a:bodyPr vert="horz" lIns="91440" tIns="45720" rIns="91440" bIns="45720" rtlCol="0" anchor="t">
            <a:noAutofit/>
          </a:bodyPr>
          <a:lstStyle/>
          <a:p>
            <a:pPr marL="228600" indent="-228600">
              <a:buFont typeface="Arial" panose="020B0604020202020204" pitchFamily="34" charset="0"/>
              <a:buChar char="•"/>
            </a:pPr>
            <a:r>
              <a:rPr lang="en-US" dirty="0"/>
              <a:t>Online, self-paced curriculum that empowers professionals to better help clients, patients, employees, retirees, and others navigate Medicare</a:t>
            </a:r>
          </a:p>
          <a:p>
            <a:pPr marL="228600" indent="-228600">
              <a:buFont typeface="Arial" panose="020B0604020202020204" pitchFamily="34" charset="0"/>
              <a:buChar char="•"/>
            </a:pPr>
            <a:r>
              <a:rPr lang="en-US" dirty="0"/>
              <a:t>Builds on 30 years of Medicare Rights Center counseling experience</a:t>
            </a:r>
          </a:p>
          <a:p>
            <a:pPr marL="228600" indent="-228600">
              <a:buFont typeface="Arial" panose="020B0604020202020204" pitchFamily="34" charset="0"/>
              <a:buChar char="•"/>
            </a:pPr>
            <a:r>
              <a:rPr lang="en-US" dirty="0"/>
              <a:t>For details, visit </a:t>
            </a:r>
            <a:r>
              <a:rPr lang="en-US" dirty="0" err="1">
                <a:hlinkClick r:id="rId2"/>
              </a:rPr>
              <a:t>www.medicareinteractive.org</a:t>
            </a:r>
            <a:r>
              <a:rPr lang="en-US" dirty="0">
                <a:hlinkClick r:id="rId2"/>
              </a:rPr>
              <a:t>/</a:t>
            </a:r>
            <a:br>
              <a:rPr lang="en-US" dirty="0">
                <a:hlinkClick r:id="rId2"/>
              </a:rPr>
            </a:br>
            <a:r>
              <a:rPr lang="en-US" dirty="0">
                <a:hlinkClick r:id="rId2"/>
              </a:rPr>
              <a:t>learning-center/courses</a:t>
            </a:r>
            <a:endParaRPr lang="en-US" dirty="0"/>
          </a:p>
        </p:txBody>
      </p:sp>
      <p:pic>
        <p:nvPicPr>
          <p:cNvPr id="8" name="Picture 7" descr="Graphical user interface, text&#10;&#10;Description automatically generated">
            <a:extLst>
              <a:ext uri="{FF2B5EF4-FFF2-40B4-BE49-F238E27FC236}">
                <a16:creationId xmlns:a16="http://schemas.microsoft.com/office/drawing/2014/main" id="{A2CCB635-D668-3E4D-8B3D-2C3269F598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19648" y="819921"/>
            <a:ext cx="4572000" cy="1540565"/>
          </a:xfrm>
          <a:prstGeom prst="rect">
            <a:avLst/>
          </a:prstGeom>
        </p:spPr>
      </p:pic>
    </p:spTree>
    <p:extLst>
      <p:ext uri="{BB962C8B-B14F-4D97-AF65-F5344CB8AC3E}">
        <p14:creationId xmlns:p14="http://schemas.microsoft.com/office/powerpoint/2010/main" val="4215619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25888-2E59-97D4-A032-F8583F4AC0A1}"/>
              </a:ext>
            </a:extLst>
          </p:cNvPr>
          <p:cNvSpPr>
            <a:spLocks noGrp="1"/>
          </p:cNvSpPr>
          <p:nvPr>
            <p:ph type="ctrTitle"/>
          </p:nvPr>
        </p:nvSpPr>
        <p:spPr>
          <a:xfrm>
            <a:off x="637511" y="2403783"/>
            <a:ext cx="9450869" cy="1898394"/>
          </a:xfrm>
        </p:spPr>
        <p:txBody>
          <a:bodyPr/>
          <a:lstStyle/>
          <a:p>
            <a:pPr algn="ctr"/>
            <a:r>
              <a:rPr lang="en-US" dirty="0"/>
              <a:t>Thank you!</a:t>
            </a:r>
          </a:p>
        </p:txBody>
      </p:sp>
      <p:sp>
        <p:nvSpPr>
          <p:cNvPr id="2" name="TextBox 1">
            <a:extLst>
              <a:ext uri="{FF2B5EF4-FFF2-40B4-BE49-F238E27FC236}">
                <a16:creationId xmlns:a16="http://schemas.microsoft.com/office/drawing/2014/main" id="{27374437-3BE7-3B33-A837-6043656D1263}"/>
              </a:ext>
            </a:extLst>
          </p:cNvPr>
          <p:cNvSpPr txBox="1"/>
          <p:nvPr/>
        </p:nvSpPr>
        <p:spPr>
          <a:xfrm>
            <a:off x="185566" y="5393359"/>
            <a:ext cx="7875868" cy="1323439"/>
          </a:xfrm>
          <a:prstGeom prst="rect">
            <a:avLst/>
          </a:prstGeom>
          <a:noFill/>
        </p:spPr>
        <p:txBody>
          <a:bodyPr wrap="square" rtlCol="0">
            <a:spAutoFit/>
          </a:bodyPr>
          <a:lstStyle/>
          <a:p>
            <a:r>
              <a:rPr lang="en-US" sz="1600" i="1" dirty="0">
                <a:effectLst/>
                <a:latin typeface="Aptos" panose="020B0004020202020204" pitchFamily="34" charset="0"/>
                <a:ea typeface="Aptos" panose="020B0004020202020204" pitchFamily="34" charset="0"/>
                <a:cs typeface="Times New Roman" panose="02020603050405020304" pitchFamily="18" charset="0"/>
              </a:rPr>
              <a:t>This publication was supported by the Administration for Community Living (ACL), U.S. Department of Health and Human Services (HHS) as part of a financial assistance award totaling $13,504,196.00 with 100 percent funding by ACL/HHS. The contents are those of the author(s) and do not necessarily represent the official views of, nor an endorsement, by ACL/HHS or the U.S. Government.</a:t>
            </a:r>
            <a:endParaRPr lang="en-US" sz="1600" dirty="0">
              <a:latin typeface="Avenir Next LT Pro" panose="020B0504020202020204" pitchFamily="34" charset="0"/>
            </a:endParaRPr>
          </a:p>
        </p:txBody>
      </p:sp>
    </p:spTree>
    <p:extLst>
      <p:ext uri="{BB962C8B-B14F-4D97-AF65-F5344CB8AC3E}">
        <p14:creationId xmlns:p14="http://schemas.microsoft.com/office/powerpoint/2010/main" val="999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type="body" sz="quarter" idx="12"/>
          </p:nvPr>
        </p:nvSpPr>
        <p:spPr>
          <a:xfrm>
            <a:off x="1198563" y="2218546"/>
            <a:ext cx="9012237" cy="3507698"/>
          </a:xfrm>
        </p:spPr>
        <p:txBody>
          <a:bodyPr vert="horz" lIns="91440" tIns="45720" rIns="91440" bIns="45720" rtlCol="0" anchor="t">
            <a:normAutofit/>
          </a:bodyPr>
          <a:lstStyle/>
          <a:p>
            <a:pPr fontAlgn="base">
              <a:lnSpc>
                <a:spcPct val="200000"/>
              </a:lnSpc>
            </a:pPr>
            <a:r>
              <a:rPr lang="en-US" sz="2500" dirty="0">
                <a:solidFill>
                  <a:srgbClr val="000000"/>
                </a:solidFill>
                <a:latin typeface="Avenir Next LT Pro"/>
              </a:rPr>
              <a:t>Know Medicare cost assistance programs</a:t>
            </a:r>
            <a:r>
              <a:rPr lang="en-US" sz="2500" b="0" i="0" dirty="0">
                <a:solidFill>
                  <a:srgbClr val="000000"/>
                </a:solidFill>
                <a:effectLst/>
                <a:latin typeface="Avenir Next LT Pro"/>
              </a:rPr>
              <a:t> </a:t>
            </a:r>
            <a:r>
              <a:rPr lang="en-US" sz="2500" dirty="0">
                <a:solidFill>
                  <a:srgbClr val="000000"/>
                </a:solidFill>
                <a:latin typeface="Avenir Next LT Pro"/>
              </a:rPr>
              <a:t> </a:t>
            </a:r>
            <a:endParaRPr lang="en-US" sz="2500" b="0" i="0" dirty="0">
              <a:solidFill>
                <a:srgbClr val="000000"/>
              </a:solidFill>
              <a:effectLst/>
              <a:latin typeface="Avenir Next LT Pro"/>
            </a:endParaRPr>
          </a:p>
          <a:p>
            <a:pPr fontAlgn="base">
              <a:lnSpc>
                <a:spcPct val="200000"/>
              </a:lnSpc>
            </a:pPr>
            <a:r>
              <a:rPr lang="en-US" sz="2500" dirty="0">
                <a:solidFill>
                  <a:srgbClr val="000000"/>
                </a:solidFill>
                <a:latin typeface="Avenir Next LT Pro"/>
              </a:rPr>
              <a:t>Learn</a:t>
            </a:r>
            <a:r>
              <a:rPr lang="en-US" sz="2500" b="0" i="0" dirty="0">
                <a:solidFill>
                  <a:srgbClr val="000000"/>
                </a:solidFill>
                <a:effectLst/>
                <a:latin typeface="Avenir Next LT Pro"/>
              </a:rPr>
              <a:t> </a:t>
            </a:r>
            <a:r>
              <a:rPr lang="en-US" sz="2500" dirty="0">
                <a:solidFill>
                  <a:srgbClr val="000000"/>
                </a:solidFill>
                <a:latin typeface="Avenir Next LT Pro"/>
              </a:rPr>
              <a:t>about other strategies to save on Medicare costs</a:t>
            </a:r>
            <a:endParaRPr lang="en-US" sz="2500" b="0" i="0" dirty="0">
              <a:solidFill>
                <a:srgbClr val="000000"/>
              </a:solidFill>
              <a:effectLst/>
              <a:latin typeface="Avenir Next LT Pro"/>
            </a:endParaRPr>
          </a:p>
        </p:txBody>
      </p:sp>
    </p:spTree>
    <p:extLst>
      <p:ext uri="{BB962C8B-B14F-4D97-AF65-F5344CB8AC3E}">
        <p14:creationId xmlns:p14="http://schemas.microsoft.com/office/powerpoint/2010/main" val="236493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BA73-AFB1-8B46-BDDE-454EE9D1963E}"/>
              </a:ext>
            </a:extLst>
          </p:cNvPr>
          <p:cNvSpPr>
            <a:spLocks noGrp="1"/>
          </p:cNvSpPr>
          <p:nvPr>
            <p:ph type="title"/>
          </p:nvPr>
        </p:nvSpPr>
        <p:spPr/>
        <p:txBody>
          <a:bodyPr>
            <a:noAutofit/>
          </a:bodyPr>
          <a:lstStyle/>
          <a:p>
            <a:pPr algn="ctr"/>
            <a:r>
              <a:rPr lang="en-US" sz="4800" dirty="0"/>
              <a:t>Medicare 101</a:t>
            </a:r>
          </a:p>
        </p:txBody>
      </p:sp>
    </p:spTree>
    <p:extLst>
      <p:ext uri="{BB962C8B-B14F-4D97-AF65-F5344CB8AC3E}">
        <p14:creationId xmlns:p14="http://schemas.microsoft.com/office/powerpoint/2010/main" val="369643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3708" y="1192709"/>
            <a:ext cx="6680091" cy="883948"/>
          </a:xfrm>
        </p:spPr>
        <p:txBody>
          <a:bodyPr>
            <a:noAutofit/>
          </a:bodyPr>
          <a:lstStyle/>
          <a:p>
            <a:r>
              <a:rPr lang="en-US" sz="5500"/>
              <a:t>What is Medicare?</a:t>
            </a:r>
          </a:p>
        </p:txBody>
      </p:sp>
      <p:sp>
        <p:nvSpPr>
          <p:cNvPr id="21507" name="Rectangle 3"/>
          <p:cNvSpPr>
            <a:spLocks noGrp="1" noChangeArrowheads="1"/>
          </p:cNvSpPr>
          <p:nvPr>
            <p:ph type="body" sz="quarter" idx="13"/>
          </p:nvPr>
        </p:nvSpPr>
        <p:spPr>
          <a:xfrm>
            <a:off x="2502241" y="2782958"/>
            <a:ext cx="8701088" cy="3299790"/>
          </a:xfrm>
        </p:spPr>
        <p:txBody>
          <a:bodyPr/>
          <a:lstStyle/>
          <a:p>
            <a:pPr marL="228600" indent="-228600">
              <a:buFont typeface="Arial" panose="020B0604020202020204" pitchFamily="34" charset="0"/>
              <a:buChar char="•"/>
            </a:pPr>
            <a:r>
              <a:rPr lang="en-US" altLang="en-US"/>
              <a:t>Federal program that provides health insurance for individuals:</a:t>
            </a:r>
          </a:p>
          <a:p>
            <a:pPr lvl="1"/>
            <a:r>
              <a:rPr lang="en-US" altLang="en-US"/>
              <a:t>65 and older</a:t>
            </a:r>
          </a:p>
          <a:p>
            <a:pPr lvl="1"/>
            <a:r>
              <a:rPr lang="en-US" altLang="en-US"/>
              <a:t>Under 65 receiving Social Security Disability Insurance (SSDI) for a certain amount of time</a:t>
            </a:r>
          </a:p>
          <a:p>
            <a:pPr lvl="1"/>
            <a:r>
              <a:rPr lang="en-US" altLang="en-US"/>
              <a:t>Under 65 with kidney failure requiring dialysis or transplant</a:t>
            </a:r>
          </a:p>
          <a:p>
            <a:pPr marL="228600" indent="-228600">
              <a:buFont typeface="Arial" panose="020B0604020202020204" pitchFamily="34" charset="0"/>
              <a:buChar char="•"/>
            </a:pPr>
            <a:r>
              <a:rPr lang="en-US" altLang="en-US"/>
              <a:t>No income requirements</a:t>
            </a:r>
          </a:p>
          <a:p>
            <a:pPr lvl="1"/>
            <a:endParaRPr lang="en-US" altLang="en-US"/>
          </a:p>
        </p:txBody>
      </p:sp>
    </p:spTree>
    <p:extLst>
      <p:ext uri="{BB962C8B-B14F-4D97-AF65-F5344CB8AC3E}">
        <p14:creationId xmlns:p14="http://schemas.microsoft.com/office/powerpoint/2010/main" val="38610116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Parts of Medicare</a:t>
            </a:r>
          </a:p>
        </p:txBody>
      </p:sp>
      <p:sp>
        <p:nvSpPr>
          <p:cNvPr id="25603" name="Rectangle 3"/>
          <p:cNvSpPr>
            <a:spLocks noGrp="1" noChangeArrowheads="1"/>
          </p:cNvSpPr>
          <p:nvPr>
            <p:ph type="body" sz="quarter" idx="12"/>
          </p:nvPr>
        </p:nvSpPr>
        <p:spPr>
          <a:xfrm>
            <a:off x="838200" y="1690689"/>
            <a:ext cx="10515600" cy="4352302"/>
          </a:xfrm>
        </p:spPr>
        <p:txBody>
          <a:bodyPr/>
          <a:lstStyle/>
          <a:p>
            <a:pPr marL="0" indent="0">
              <a:buNone/>
            </a:pPr>
            <a:r>
              <a:rPr lang="en-US" dirty="0"/>
              <a:t>Medicare benefits are administered in three parts:</a:t>
            </a:r>
          </a:p>
        </p:txBody>
      </p:sp>
      <p:sp>
        <p:nvSpPr>
          <p:cNvPr id="6" name="Rounded Rectangle 5">
            <a:extLst>
              <a:ext uri="{FF2B5EF4-FFF2-40B4-BE49-F238E27FC236}">
                <a16:creationId xmlns:a16="http://schemas.microsoft.com/office/drawing/2014/main" id="{E64E46D9-DF3F-7745-99A3-934B1172F0C1}"/>
              </a:ext>
            </a:extLst>
          </p:cNvPr>
          <p:cNvSpPr/>
          <p:nvPr/>
        </p:nvSpPr>
        <p:spPr>
          <a:xfrm>
            <a:off x="5493688" y="4965568"/>
            <a:ext cx="5486400" cy="914400"/>
          </a:xfrm>
          <a:prstGeom prst="roundRect">
            <a:avLst/>
          </a:prstGeom>
          <a:solidFill>
            <a:schemeClr val="accent6">
              <a:lumMod val="20000"/>
              <a:lumOff val="80000"/>
            </a:schemeClr>
          </a:solidFill>
          <a:ln w="38100">
            <a:solidFill>
              <a:schemeClr val="accent5"/>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venir Next LT Pro" panose="020B0504020202020204" pitchFamily="34" charset="77"/>
              </a:rPr>
              <a:t>Part D</a:t>
            </a:r>
            <a:r>
              <a:rPr lang="en-US" sz="2400">
                <a:solidFill>
                  <a:schemeClr val="tx1"/>
                </a:solidFill>
                <a:latin typeface="Avenir Next LT Pro" panose="020B0504020202020204" pitchFamily="34" charset="77"/>
              </a:rPr>
              <a:t> – Prescription drug benefit</a:t>
            </a:r>
          </a:p>
        </p:txBody>
      </p:sp>
      <p:sp>
        <p:nvSpPr>
          <p:cNvPr id="7" name="Rounded Rectangle 1">
            <a:extLst>
              <a:ext uri="{FF2B5EF4-FFF2-40B4-BE49-F238E27FC236}">
                <a16:creationId xmlns:a16="http://schemas.microsoft.com/office/drawing/2014/main" id="{F2DA5422-1D53-4E6B-AE60-0FDD2AE0A573}"/>
              </a:ext>
            </a:extLst>
          </p:cNvPr>
          <p:cNvSpPr/>
          <p:nvPr/>
        </p:nvSpPr>
        <p:spPr>
          <a:xfrm>
            <a:off x="920935" y="2528336"/>
            <a:ext cx="5486400" cy="914400"/>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venir Next LT Pro" panose="020B0504020202020204" pitchFamily="34" charset="77"/>
              </a:rPr>
              <a:t>Part A</a:t>
            </a:r>
            <a:r>
              <a:rPr lang="en-US" sz="2400">
                <a:solidFill>
                  <a:schemeClr val="tx1"/>
                </a:solidFill>
                <a:latin typeface="Avenir Next LT Pro" panose="020B0504020202020204" pitchFamily="34" charset="77"/>
              </a:rPr>
              <a:t> – Hospital/inpatient benefits</a:t>
            </a:r>
          </a:p>
        </p:txBody>
      </p:sp>
      <p:sp>
        <p:nvSpPr>
          <p:cNvPr id="8" name="Rounded Rectangle 4">
            <a:extLst>
              <a:ext uri="{FF2B5EF4-FFF2-40B4-BE49-F238E27FC236}">
                <a16:creationId xmlns:a16="http://schemas.microsoft.com/office/drawing/2014/main" id="{5AB3E088-6293-426C-ACB6-66F52E3F6726}"/>
              </a:ext>
            </a:extLst>
          </p:cNvPr>
          <p:cNvSpPr/>
          <p:nvPr/>
        </p:nvSpPr>
        <p:spPr>
          <a:xfrm>
            <a:off x="3207688" y="3739211"/>
            <a:ext cx="5486400" cy="914400"/>
          </a:xfrm>
          <a:prstGeom prst="roundRect">
            <a:avLst/>
          </a:prstGeom>
          <a:solidFill>
            <a:schemeClr val="accent3">
              <a:lumMod val="20000"/>
              <a:lumOff val="80000"/>
            </a:schemeClr>
          </a:solid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Avenir Next LT Pro" panose="020B0504020202020204" pitchFamily="34" charset="77"/>
              </a:rPr>
              <a:t>Part B</a:t>
            </a:r>
            <a:r>
              <a:rPr lang="en-US" sz="2400">
                <a:solidFill>
                  <a:schemeClr val="tx1"/>
                </a:solidFill>
                <a:latin typeface="Avenir Next LT Pro" panose="020B0504020202020204" pitchFamily="34" charset="77"/>
              </a:rPr>
              <a:t> – Doctor/outpatient benefits</a:t>
            </a:r>
          </a:p>
        </p:txBody>
      </p:sp>
    </p:spTree>
    <p:extLst>
      <p:ext uri="{BB962C8B-B14F-4D97-AF65-F5344CB8AC3E}">
        <p14:creationId xmlns:p14="http://schemas.microsoft.com/office/powerpoint/2010/main" val="3686051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29275" cy="1325563"/>
          </a:xfrm>
        </p:spPr>
        <p:txBody>
          <a:bodyPr>
            <a:normAutofit/>
          </a:bodyPr>
          <a:lstStyle/>
          <a:p>
            <a:pPr>
              <a:spcAft>
                <a:spcPts val="1200"/>
              </a:spcAft>
            </a:pPr>
            <a:r>
              <a:rPr lang="en-US" altLang="en-US" sz="4200"/>
              <a:t>Two ways to receive Medicare benefits</a:t>
            </a:r>
          </a:p>
        </p:txBody>
      </p:sp>
      <p:sp>
        <p:nvSpPr>
          <p:cNvPr id="6" name="TextBox 5"/>
          <p:cNvSpPr txBox="1"/>
          <p:nvPr/>
        </p:nvSpPr>
        <p:spPr>
          <a:xfrm>
            <a:off x="609600" y="1615738"/>
            <a:ext cx="5120640" cy="4617720"/>
          </a:xfrm>
          <a:prstGeom prst="roundRect">
            <a:avLst/>
          </a:prstGeom>
          <a:solidFill>
            <a:schemeClr val="accent2">
              <a:lumMod val="40000"/>
              <a:lumOff val="60000"/>
            </a:schemeClr>
          </a:solidFill>
          <a:ln w="12700">
            <a:noFill/>
          </a:ln>
        </p:spPr>
        <p:txBody>
          <a:bodyPr wrap="square" tIns="91440">
            <a:noAutofit/>
          </a:bodyPr>
          <a:lstStyle/>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latin typeface="Avenir Next LT Pro" panose="020B0504020202020204" pitchFamily="34" charset="77"/>
            </a:endParaRP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Medicare benefits through traditional program administered by federal government</a:t>
            </a: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Includes Parts A and B</a:t>
            </a:r>
          </a:p>
          <a:p>
            <a:pPr marL="228600" indent="-228600" eaLnBrk="1" hangingPunct="1">
              <a:lnSpc>
                <a:spcPct val="90000"/>
              </a:lnSpc>
              <a:spcBef>
                <a:spcPts val="500"/>
              </a:spcBef>
              <a:buFont typeface="Arial" panose="020B0604020202020204" pitchFamily="34" charset="0"/>
              <a:buChar char="•"/>
              <a:defRPr/>
            </a:pPr>
            <a:r>
              <a:rPr lang="en-US" sz="2200" kern="0">
                <a:latin typeface="Avenir Next LT Pro" panose="020B0504020202020204" pitchFamily="34" charset="77"/>
              </a:rPr>
              <a:t>Part D benefits offered through stand-alone prescription drug plan</a:t>
            </a:r>
          </a:p>
        </p:txBody>
      </p:sp>
      <p:sp>
        <p:nvSpPr>
          <p:cNvPr id="9" name="TextBox 8"/>
          <p:cNvSpPr txBox="1"/>
          <p:nvPr/>
        </p:nvSpPr>
        <p:spPr>
          <a:xfrm>
            <a:off x="5969833" y="1615738"/>
            <a:ext cx="5715000" cy="4617720"/>
          </a:xfrm>
          <a:prstGeom prst="roundRect">
            <a:avLst/>
          </a:prstGeom>
          <a:solidFill>
            <a:schemeClr val="accent6">
              <a:lumMod val="40000"/>
              <a:lumOff val="60000"/>
            </a:schemeClr>
          </a:solidFill>
          <a:ln w="12700">
            <a:noFill/>
          </a:ln>
        </p:spPr>
        <p:txBody>
          <a:bodyPr wrap="square" tIns="91440">
            <a:noAutofit/>
          </a:bodyPr>
          <a:lstStyle/>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365760" indent="-274320" eaLnBrk="1" hangingPunct="1">
              <a:lnSpc>
                <a:spcPct val="90000"/>
              </a:lnSpc>
              <a:spcBef>
                <a:spcPts val="500"/>
              </a:spcBef>
              <a:buFont typeface="Arial" panose="020B0604020202020204" pitchFamily="34" charset="0"/>
              <a:buChar char="•"/>
              <a:defRPr/>
            </a:pPr>
            <a:endParaRPr lang="en-US" sz="2400" kern="0">
              <a:solidFill>
                <a:srgbClr val="000000"/>
              </a:solidFill>
              <a:latin typeface="Avenir Next LT Pro" panose="020B0504020202020204" pitchFamily="34" charset="77"/>
            </a:endParaRPr>
          </a:p>
          <a:p>
            <a:pPr marL="228600" indent="-228600">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Medicare benefits </a:t>
            </a:r>
            <a:r>
              <a:rPr lang="en-US" sz="2200" kern="0">
                <a:latin typeface="Avenir Next LT Pro" panose="020B0504020202020204" pitchFamily="34" charset="77"/>
              </a:rPr>
              <a:t>through private health plan that contracts with federal government (also called Part C)</a:t>
            </a:r>
          </a:p>
          <a:p>
            <a:pPr marL="228600" indent="-228600" eaLnBrk="1" hangingPunct="1">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Combines Parts A, B, and usually D benefits under one plan</a:t>
            </a:r>
          </a:p>
          <a:p>
            <a:pPr marL="228600" indent="-228600" eaLnBrk="1" hangingPunct="1">
              <a:lnSpc>
                <a:spcPct val="90000"/>
              </a:lnSpc>
              <a:spcBef>
                <a:spcPts val="500"/>
              </a:spcBef>
              <a:buFont typeface="Arial" panose="020B0604020202020204" pitchFamily="34" charset="0"/>
              <a:buChar char="•"/>
              <a:defRPr/>
            </a:pPr>
            <a:r>
              <a:rPr lang="en-US" sz="2200" kern="0">
                <a:solidFill>
                  <a:srgbClr val="000000"/>
                </a:solidFill>
                <a:latin typeface="Avenir Next LT Pro" panose="020B0504020202020204" pitchFamily="34" charset="77"/>
              </a:rPr>
              <a:t>Not a separate benefit: everyone with Medicare Advantage still has Medicare</a:t>
            </a:r>
          </a:p>
        </p:txBody>
      </p:sp>
      <p:sp>
        <p:nvSpPr>
          <p:cNvPr id="11" name="Rectangle 10"/>
          <p:cNvSpPr>
            <a:spLocks noChangeArrowheads="1"/>
          </p:cNvSpPr>
          <p:nvPr/>
        </p:nvSpPr>
        <p:spPr bwMode="auto">
          <a:xfrm>
            <a:off x="8059847" y="1894573"/>
            <a:ext cx="3081861"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0"/>
              </a:spcAft>
            </a:pPr>
            <a:r>
              <a:rPr lang="en-US" altLang="en-US" sz="2800" b="1">
                <a:latin typeface="Avenir Next LT Pro" panose="020B0504020202020204" pitchFamily="34" charset="77"/>
              </a:rPr>
              <a:t>Medicare Advantage Plan</a:t>
            </a:r>
          </a:p>
          <a:p>
            <a:pPr algn="ctr" eaLnBrk="1" hangingPunct="1">
              <a:spcBef>
                <a:spcPts val="300"/>
              </a:spcBef>
              <a:spcAft>
                <a:spcPts val="0"/>
              </a:spcAft>
            </a:pPr>
            <a:r>
              <a:rPr lang="en-US" altLang="en-US" sz="2400">
                <a:latin typeface="Avenir Next LT Pro" panose="020B0504020202020204" pitchFamily="34" charset="77"/>
              </a:rPr>
              <a:t>(e.g., HMO, PPO)</a:t>
            </a:r>
          </a:p>
        </p:txBody>
      </p:sp>
      <p:pic>
        <p:nvPicPr>
          <p:cNvPr id="12" name="Picture 11" descr="Icon&#10;&#10;Description automatically generated">
            <a:extLst>
              <a:ext uri="{FF2B5EF4-FFF2-40B4-BE49-F238E27FC236}">
                <a16:creationId xmlns:a16="http://schemas.microsoft.com/office/drawing/2014/main" id="{7ED4EC93-3B79-2B4A-B90D-5880F2B381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37481" y="1889728"/>
            <a:ext cx="1371600" cy="1371600"/>
          </a:xfrm>
          <a:prstGeom prst="rect">
            <a:avLst/>
          </a:prstGeom>
        </p:spPr>
      </p:pic>
      <p:pic>
        <p:nvPicPr>
          <p:cNvPr id="14" name="Picture 13" descr="Logo, icon&#10;&#10;Description automatically generated">
            <a:extLst>
              <a:ext uri="{FF2B5EF4-FFF2-40B4-BE49-F238E27FC236}">
                <a16:creationId xmlns:a16="http://schemas.microsoft.com/office/drawing/2014/main" id="{1F21278F-25BD-264F-824F-B6FA34EFAC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19622" y="1874500"/>
            <a:ext cx="1371600" cy="1371600"/>
          </a:xfrm>
          <a:prstGeom prst="rect">
            <a:avLst/>
          </a:prstGeom>
        </p:spPr>
      </p:pic>
      <p:sp>
        <p:nvSpPr>
          <p:cNvPr id="15" name="Rectangle 14">
            <a:extLst>
              <a:ext uri="{FF2B5EF4-FFF2-40B4-BE49-F238E27FC236}">
                <a16:creationId xmlns:a16="http://schemas.microsoft.com/office/drawing/2014/main" id="{123C3B23-32AB-684E-8417-5085B6E4E099}"/>
              </a:ext>
            </a:extLst>
          </p:cNvPr>
          <p:cNvSpPr/>
          <p:nvPr/>
        </p:nvSpPr>
        <p:spPr>
          <a:xfrm>
            <a:off x="2666172" y="2083247"/>
            <a:ext cx="2206471" cy="954107"/>
          </a:xfrm>
          <a:prstGeom prst="rect">
            <a:avLst/>
          </a:prstGeom>
        </p:spPr>
        <p:txBody>
          <a:bodyPr wrap="square">
            <a:spAutoFit/>
          </a:bodyPr>
          <a:lstStyle/>
          <a:p>
            <a:pPr algn="ctr" eaLnBrk="1" hangingPunct="1">
              <a:spcAft>
                <a:spcPts val="1200"/>
              </a:spcAft>
            </a:pPr>
            <a:r>
              <a:rPr lang="en-US" altLang="en-US" sz="2800" b="1">
                <a:latin typeface="Avenir Next LT Pro" panose="020B0504020202020204" pitchFamily="34" charset="77"/>
              </a:rPr>
              <a:t>Original Medicare</a:t>
            </a:r>
          </a:p>
        </p:txBody>
      </p:sp>
    </p:spTree>
    <p:extLst>
      <p:ext uri="{BB962C8B-B14F-4D97-AF65-F5344CB8AC3E}">
        <p14:creationId xmlns:p14="http://schemas.microsoft.com/office/powerpoint/2010/main" val="223285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9A375-D929-BFAD-7959-4AE0D0BC4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FED13-0FCF-C8D6-113C-04BD421B5A19}"/>
              </a:ext>
            </a:extLst>
          </p:cNvPr>
          <p:cNvSpPr>
            <a:spLocks noGrp="1"/>
          </p:cNvSpPr>
          <p:nvPr>
            <p:ph type="title"/>
          </p:nvPr>
        </p:nvSpPr>
        <p:spPr>
          <a:xfrm>
            <a:off x="1314074" y="2052355"/>
            <a:ext cx="9837467" cy="1156061"/>
          </a:xfrm>
        </p:spPr>
        <p:txBody>
          <a:bodyPr>
            <a:noAutofit/>
          </a:bodyPr>
          <a:lstStyle/>
          <a:p>
            <a:r>
              <a:rPr lang="en-US" sz="4800" dirty="0">
                <a:latin typeface="Avenir Next LT Pro"/>
              </a:rPr>
              <a:t>Medicare cost assistance programs</a:t>
            </a:r>
            <a:endParaRPr lang="en-US" sz="4800" dirty="0"/>
          </a:p>
        </p:txBody>
      </p:sp>
    </p:spTree>
    <p:extLst>
      <p:ext uri="{BB962C8B-B14F-4D97-AF65-F5344CB8AC3E}">
        <p14:creationId xmlns:p14="http://schemas.microsoft.com/office/powerpoint/2010/main" val="3395681637"/>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666666"/>
      </a:dk2>
      <a:lt2>
        <a:srgbClr val="CCCCCC"/>
      </a:lt2>
      <a:accent1>
        <a:srgbClr val="3A8A36"/>
      </a:accent1>
      <a:accent2>
        <a:srgbClr val="71B861"/>
      </a:accent2>
      <a:accent3>
        <a:srgbClr val="004B91"/>
      </a:accent3>
      <a:accent4>
        <a:srgbClr val="373D6D"/>
      </a:accent4>
      <a:accent5>
        <a:srgbClr val="8B81D2"/>
      </a:accent5>
      <a:accent6>
        <a:srgbClr val="963334"/>
      </a:accent6>
      <a:hlink>
        <a:srgbClr val="1155CC"/>
      </a:hlink>
      <a:folHlink>
        <a:srgbClr val="6611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edicare Rights brand colors">
      <a:dk1>
        <a:sysClr val="windowText" lastClr="000000"/>
      </a:dk1>
      <a:lt1>
        <a:srgbClr val="FFFFFF"/>
      </a:lt1>
      <a:dk2>
        <a:srgbClr val="03386E"/>
      </a:dk2>
      <a:lt2>
        <a:srgbClr val="BFE7E5"/>
      </a:lt2>
      <a:accent1>
        <a:srgbClr val="47AB47"/>
      </a:accent1>
      <a:accent2>
        <a:srgbClr val="A8D159"/>
      </a:accent2>
      <a:accent3>
        <a:srgbClr val="ED664A"/>
      </a:accent3>
      <a:accent4>
        <a:srgbClr val="FAA340"/>
      </a:accent4>
      <a:accent5>
        <a:srgbClr val="038CAD"/>
      </a:accent5>
      <a:accent6>
        <a:srgbClr val="63C4BF"/>
      </a:accent6>
      <a:hlink>
        <a:srgbClr val="0A4F8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f333a15-14ce-4acb-be46-c7bb9ebaa243">
      <UserInfo>
        <DisplayName>Anna Szilagyi</DisplayName>
        <AccountId>16</AccountId>
        <AccountType/>
      </UserInfo>
    </SharedWithUsers>
    <lcf76f155ced4ddcb4097134ff3c332f xmlns="46eb5ea5-c861-40cc-b355-55969697028b">
      <Terms xmlns="http://schemas.microsoft.com/office/infopath/2007/PartnerControls"/>
    </lcf76f155ced4ddcb4097134ff3c332f>
    <TaxCatchAll xmlns="8f333a15-14ce-4acb-be46-c7bb9ebaa2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19B2CF0A20854A8A4C6CD90DB6F975" ma:contentTypeVersion="19" ma:contentTypeDescription="Create a new document." ma:contentTypeScope="" ma:versionID="83aabd013973ea6e97fec48a6e045c65">
  <xsd:schema xmlns:xsd="http://www.w3.org/2001/XMLSchema" xmlns:xs="http://www.w3.org/2001/XMLSchema" xmlns:p="http://schemas.microsoft.com/office/2006/metadata/properties" xmlns:ns1="http://schemas.microsoft.com/sharepoint/v3" xmlns:ns2="46eb5ea5-c861-40cc-b355-55969697028b" xmlns:ns3="8f333a15-14ce-4acb-be46-c7bb9ebaa243" targetNamespace="http://schemas.microsoft.com/office/2006/metadata/properties" ma:root="true" ma:fieldsID="e78ce46a5e59100b04b6d821262c05ec" ns1:_="" ns2:_="" ns3:_="">
    <xsd:import namespace="http://schemas.microsoft.com/sharepoint/v3"/>
    <xsd:import namespace="46eb5ea5-c861-40cc-b355-55969697028b"/>
    <xsd:import namespace="8f333a15-14ce-4acb-be46-c7bb9ebaa24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b5ea5-c861-40cc-b355-5596969702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94868-5e8c-40e2-b522-8f9ecb43c1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33a15-14ce-4acb-be46-c7bb9ebaa2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180f57-022f-4375-8edf-7a2b51c9f975}" ma:internalName="TaxCatchAll" ma:showField="CatchAllData" ma:web="8f333a15-14ce-4acb-be46-c7bb9ebaa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905327-0365-44EE-95F7-596A777CCF62}">
  <ds:schemaRefs>
    <ds:schemaRef ds:uri="http://purl.org/dc/dcmitype/"/>
    <ds:schemaRef ds:uri="http://purl.org/dc/elements/1.1/"/>
    <ds:schemaRef ds:uri="8f333a15-14ce-4acb-be46-c7bb9ebaa243"/>
    <ds:schemaRef ds:uri="46eb5ea5-c861-40cc-b355-55969697028b"/>
    <ds:schemaRef ds:uri="http://purl.org/dc/terms/"/>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4C9CFA-119A-4927-898E-6FAD28404F61}">
  <ds:schemaRefs>
    <ds:schemaRef ds:uri="http://schemas.microsoft.com/sharepoint/v3/contenttype/forms"/>
  </ds:schemaRefs>
</ds:datastoreItem>
</file>

<file path=customXml/itemProps3.xml><?xml version="1.0" encoding="utf-8"?>
<ds:datastoreItem xmlns:ds="http://schemas.openxmlformats.org/officeDocument/2006/customXml" ds:itemID="{78644062-6D7B-4FE2-8C1B-E553666F99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6eb5ea5-c861-40cc-b355-55969697028b"/>
    <ds:schemaRef ds:uri="8f333a15-14ce-4acb-be46-c7bb9ebaa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22095</TotalTime>
  <Words>2049</Words>
  <Application>Microsoft Macintosh PowerPoint</Application>
  <PresentationFormat>Widescreen</PresentationFormat>
  <Paragraphs>237</Paragraphs>
  <Slides>36</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Aptos</vt:lpstr>
      <vt:lpstr>Arial</vt:lpstr>
      <vt:lpstr>Avenir Next Demi Bold</vt:lpstr>
      <vt:lpstr>Avenir Next LT Pro</vt:lpstr>
      <vt:lpstr>Calibri</vt:lpstr>
      <vt:lpstr>Courier New</vt:lpstr>
      <vt:lpstr>Symbol,Sans-Serif</vt:lpstr>
      <vt:lpstr>Times New Roman</vt:lpstr>
      <vt:lpstr>Wingdings</vt:lpstr>
      <vt:lpstr>1_Office Theme</vt:lpstr>
      <vt:lpstr>Office Theme</vt:lpstr>
      <vt:lpstr>Medicare Cost Assistance Programs</vt:lpstr>
      <vt:lpstr>PowerPoint Presentation</vt:lpstr>
      <vt:lpstr>National Council on Aging</vt:lpstr>
      <vt:lpstr>Learning objectives</vt:lpstr>
      <vt:lpstr>Medicare 101</vt:lpstr>
      <vt:lpstr>What is Medicare?</vt:lpstr>
      <vt:lpstr>Parts of Medicare</vt:lpstr>
      <vt:lpstr>Two ways to receive Medicare benefits</vt:lpstr>
      <vt:lpstr>Medicare cost assistance programs</vt:lpstr>
      <vt:lpstr>Medicare cost assistance programs</vt:lpstr>
      <vt:lpstr>Medicare Savings Programs (MSP)</vt:lpstr>
      <vt:lpstr>MSP benefits</vt:lpstr>
      <vt:lpstr>MSP basics</vt:lpstr>
      <vt:lpstr>MSP eligibility in 2026</vt:lpstr>
      <vt:lpstr>Additional QMB benefits</vt:lpstr>
      <vt:lpstr>Medicaid</vt:lpstr>
      <vt:lpstr>Medicaid basics</vt:lpstr>
      <vt:lpstr>Different kinds of Medicaid</vt:lpstr>
      <vt:lpstr>Medicaid and Medicare</vt:lpstr>
      <vt:lpstr>Other ways to save on health care costs</vt:lpstr>
      <vt:lpstr>Federally Qualified Health Centers (FQHC)</vt:lpstr>
      <vt:lpstr>The Hill-Burton Program</vt:lpstr>
      <vt:lpstr>Extra Help</vt:lpstr>
      <vt:lpstr>Extra Help basics</vt:lpstr>
      <vt:lpstr>Extra Help benefits</vt:lpstr>
      <vt:lpstr>Initial coverage period</vt:lpstr>
      <vt:lpstr>Extra Help eligibility in 2026</vt:lpstr>
      <vt:lpstr>State Pharmaceutical Assistance Programs (SPAPs)</vt:lpstr>
      <vt:lpstr>Other tips to save on Medicare prescription drug costs</vt:lpstr>
      <vt:lpstr>Charity programs</vt:lpstr>
      <vt:lpstr>Patient Assistance Program (PAPs)</vt:lpstr>
      <vt:lpstr>Prescription drug discount programs/ cards</vt:lpstr>
      <vt:lpstr>Resources for information and help</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Cost Assistance Programs</dc:title>
  <dc:subject/>
  <dc:creator/>
  <cp:keywords/>
  <dc:description/>
  <cp:lastModifiedBy>Donya Currie</cp:lastModifiedBy>
  <cp:revision>533</cp:revision>
  <dcterms:created xsi:type="dcterms:W3CDTF">2010-02-26T22:04:50Z</dcterms:created>
  <dcterms:modified xsi:type="dcterms:W3CDTF">2026-04-17T20:00:12Z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0x010100BD19B2CF0A20854A8A4C6CD90DB6F975</vt:lpwstr>
  </property>
  <property fmtid="{D5CDD505-2E9C-101B-9397-08002B2CF9AE}" pid="3" name="Order">
    <vt:r8>50900</vt:r8>
  </property>
  <property fmtid="{D5CDD505-2E9C-101B-9397-08002B2CF9AE}" pid="4" name="MediaServiceImageTags">
    <vt:lpwstr/>
  </property>
</Properties>
</file>