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4"/>
  </p:sldMasterIdLst>
  <p:notesMasterIdLst>
    <p:notesMasterId r:id="rId58"/>
  </p:notesMasterIdLst>
  <p:handoutMasterIdLst>
    <p:handoutMasterId r:id="rId59"/>
  </p:handoutMasterIdLst>
  <p:sldIdLst>
    <p:sldId id="331" r:id="rId5"/>
    <p:sldId id="319" r:id="rId6"/>
    <p:sldId id="369" r:id="rId7"/>
    <p:sldId id="368" r:id="rId8"/>
    <p:sldId id="372" r:id="rId9"/>
    <p:sldId id="371" r:id="rId10"/>
    <p:sldId id="332" r:id="rId11"/>
    <p:sldId id="333" r:id="rId12"/>
    <p:sldId id="334" r:id="rId13"/>
    <p:sldId id="335" r:id="rId14"/>
    <p:sldId id="336" r:id="rId15"/>
    <p:sldId id="366" r:id="rId16"/>
    <p:sldId id="373" r:id="rId17"/>
    <p:sldId id="374" r:id="rId18"/>
    <p:sldId id="323" r:id="rId19"/>
    <p:sldId id="337" r:id="rId20"/>
    <p:sldId id="340" r:id="rId21"/>
    <p:sldId id="339" r:id="rId22"/>
    <p:sldId id="338" r:id="rId23"/>
    <p:sldId id="341" r:id="rId24"/>
    <p:sldId id="364" r:id="rId25"/>
    <p:sldId id="375" r:id="rId26"/>
    <p:sldId id="376" r:id="rId27"/>
    <p:sldId id="325" r:id="rId28"/>
    <p:sldId id="343" r:id="rId29"/>
    <p:sldId id="342" r:id="rId30"/>
    <p:sldId id="344" r:id="rId31"/>
    <p:sldId id="345" r:id="rId32"/>
    <p:sldId id="362" r:id="rId33"/>
    <p:sldId id="378" r:id="rId34"/>
    <p:sldId id="377" r:id="rId35"/>
    <p:sldId id="349" r:id="rId36"/>
    <p:sldId id="327" r:id="rId37"/>
    <p:sldId id="348" r:id="rId38"/>
    <p:sldId id="347" r:id="rId39"/>
    <p:sldId id="346" r:id="rId40"/>
    <p:sldId id="360" r:id="rId41"/>
    <p:sldId id="379" r:id="rId42"/>
    <p:sldId id="380" r:id="rId43"/>
    <p:sldId id="353" r:id="rId44"/>
    <p:sldId id="328" r:id="rId45"/>
    <p:sldId id="352" r:id="rId46"/>
    <p:sldId id="351" r:id="rId47"/>
    <p:sldId id="350" r:id="rId48"/>
    <p:sldId id="358" r:id="rId49"/>
    <p:sldId id="382" r:id="rId50"/>
    <p:sldId id="381" r:id="rId51"/>
    <p:sldId id="329" r:id="rId52"/>
    <p:sldId id="354" r:id="rId53"/>
    <p:sldId id="355" r:id="rId54"/>
    <p:sldId id="356" r:id="rId55"/>
    <p:sldId id="357" r:id="rId56"/>
    <p:sldId id="370" r:id="rId57"/>
  </p:sldIdLst>
  <p:sldSz cx="12192000" cy="6858000"/>
  <p:notesSz cx="9144000" cy="6858000"/>
  <p:embeddedFontLst>
    <p:embeddedFont>
      <p:font typeface="Source Serif Pro" panose="02040603050405020204" pitchFamily="18"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6466"/>
    <a:srgbClr val="0B4A5D"/>
    <a:srgbClr val="04A299"/>
    <a:srgbClr val="FFFFFF"/>
    <a:srgbClr val="2B2B2B"/>
    <a:srgbClr val="2C2C2C"/>
    <a:srgbClr val="0ED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280EE-CD34-4004-9312-6DD66FF79B9D}" v="6" dt="2023-05-15T18:14:49.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1" autoAdjust="0"/>
    <p:restoredTop sz="94712" autoAdjust="0"/>
  </p:normalViewPr>
  <p:slideViewPr>
    <p:cSldViewPr snapToGrid="0" snapToObjects="1">
      <p:cViewPr>
        <p:scale>
          <a:sx n="110" d="100"/>
          <a:sy n="110" d="100"/>
        </p:scale>
        <p:origin x="18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4.fntdata"/><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9/22/2025</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27</a:t>
            </a:fld>
            <a:endParaRPr lang="en-US" dirty="0"/>
          </a:p>
        </p:txBody>
      </p:sp>
    </p:spTree>
    <p:extLst>
      <p:ext uri="{BB962C8B-B14F-4D97-AF65-F5344CB8AC3E}">
        <p14:creationId xmlns:p14="http://schemas.microsoft.com/office/powerpoint/2010/main" val="33991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28</a:t>
            </a:fld>
            <a:endParaRPr lang="en-US" dirty="0"/>
          </a:p>
        </p:txBody>
      </p:sp>
    </p:spTree>
    <p:extLst>
      <p:ext uri="{BB962C8B-B14F-4D97-AF65-F5344CB8AC3E}">
        <p14:creationId xmlns:p14="http://schemas.microsoft.com/office/powerpoint/2010/main" val="3138535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3619301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878573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24349610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5" name="Picture 2" descr="Background pattern, icon&#10;&#10;Description automatically generated">
            <a:extLst>
              <a:ext uri="{FF2B5EF4-FFF2-40B4-BE49-F238E27FC236}">
                <a16:creationId xmlns:a16="http://schemas.microsoft.com/office/drawing/2014/main" id="{645C43F3-65AD-814F-94B9-3822F7B96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9751658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41364" y="298902"/>
            <a:ext cx="9452778" cy="1012373"/>
          </a:xfrm>
          <a:prstGeom prst="rect">
            <a:avLst/>
          </a:prstGeom>
        </p:spPr>
        <p:txBody>
          <a:bodyPr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892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BB405294-1DEE-5546-9B9F-68FE1DDED228}"/>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650875" y="298450"/>
            <a:ext cx="9569450" cy="1008063"/>
          </a:xfrm>
          <a:prstGeom prst="rect">
            <a:avLst/>
          </a:prstGeom>
        </p:spPr>
        <p:txBody>
          <a:bodyPr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650875" y="2509520"/>
            <a:ext cx="3352800" cy="2946718"/>
          </a:xfrm>
          <a:prstGeom prst="rect">
            <a:avLst/>
          </a:prstGeom>
        </p:spPr>
        <p:txBody>
          <a:bodyPr/>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599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917729" y="1"/>
            <a:ext cx="8780454" cy="1808479"/>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857460" y="2139950"/>
            <a:ext cx="3492290"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pic>
        <p:nvPicPr>
          <p:cNvPr id="14" name="Picture 1">
            <a:extLst>
              <a:ext uri="{FF2B5EF4-FFF2-40B4-BE49-F238E27FC236}">
                <a16:creationId xmlns:a16="http://schemas.microsoft.com/office/drawing/2014/main" id="{C3E9BF8D-6ADB-FA44-9CCE-3D2A0DBB73D4}"/>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693099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917729" y="1"/>
            <a:ext cx="9528598" cy="177800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pic>
        <p:nvPicPr>
          <p:cNvPr id="20" name="Picture 1">
            <a:extLst>
              <a:ext uri="{FF2B5EF4-FFF2-40B4-BE49-F238E27FC236}">
                <a16:creationId xmlns:a16="http://schemas.microsoft.com/office/drawing/2014/main" id="{298CDBFF-9F91-5143-9F97-5EFCEB72974F}"/>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105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13" name="Picture 1">
            <a:extLst>
              <a:ext uri="{FF2B5EF4-FFF2-40B4-BE49-F238E27FC236}">
                <a16:creationId xmlns:a16="http://schemas.microsoft.com/office/drawing/2014/main" id="{AB07EB47-645C-C84A-9CC2-DFC69C3E4206}"/>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968374" y="3260539"/>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92475"/>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511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8" y="2627776"/>
            <a:ext cx="4998779" cy="48118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8" y="1"/>
            <a:ext cx="8960197"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917729"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65576"/>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3087"/>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pic>
        <p:nvPicPr>
          <p:cNvPr id="17" name="Picture 1">
            <a:extLst>
              <a:ext uri="{FF2B5EF4-FFF2-40B4-BE49-F238E27FC236}">
                <a16:creationId xmlns:a16="http://schemas.microsoft.com/office/drawing/2014/main" id="{64FCBE4F-18CF-D542-9BAA-E693EC6FE8ED}"/>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971800" y="3465513"/>
            <a:ext cx="2944813" cy="26050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496300" y="3465513"/>
            <a:ext cx="2906713" cy="26558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075669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9F88F0-B6CD-E744-A523-7528E3836835}"/>
              </a:ext>
            </a:extLst>
          </p:cNvPr>
          <p:cNvGrpSpPr/>
          <p:nvPr userDrawn="1"/>
        </p:nvGrpSpPr>
        <p:grpSpPr>
          <a:xfrm>
            <a:off x="3940113" y="2070100"/>
            <a:ext cx="3519697" cy="4317999"/>
            <a:chOff x="3838560" y="2618632"/>
            <a:chExt cx="3519697" cy="3226924"/>
          </a:xfrm>
        </p:grpSpPr>
        <p:cxnSp>
          <p:nvCxnSpPr>
            <p:cNvPr id="15" name="Straight Connector 28">
              <a:extLst>
                <a:ext uri="{FF2B5EF4-FFF2-40B4-BE49-F238E27FC236}">
                  <a16:creationId xmlns:a16="http://schemas.microsoft.com/office/drawing/2014/main" id="{10822C19-686E-CA4D-8BC2-AFA45EA01568}"/>
                </a:ext>
              </a:extLst>
            </p:cNvPr>
            <p:cNvCxnSpPr>
              <a:cxnSpLocks/>
            </p:cNvCxnSpPr>
            <p:nvPr/>
          </p:nvCxnSpPr>
          <p:spPr>
            <a:xfrm>
              <a:off x="7358257" y="2618632"/>
              <a:ext cx="0" cy="3226924"/>
            </a:xfrm>
            <a:prstGeom prst="straightConnector1">
              <a:avLst/>
            </a:prstGeom>
            <a:noFill/>
            <a:ln w="6345" cap="flat">
              <a:solidFill>
                <a:srgbClr val="B4B4B4"/>
              </a:solidFill>
              <a:prstDash val="solid"/>
              <a:miter/>
            </a:ln>
          </p:spPr>
        </p:cxnSp>
        <p:cxnSp>
          <p:nvCxnSpPr>
            <p:cNvPr id="16" name="Straight Connector 2">
              <a:extLst>
                <a:ext uri="{FF2B5EF4-FFF2-40B4-BE49-F238E27FC236}">
                  <a16:creationId xmlns:a16="http://schemas.microsoft.com/office/drawing/2014/main" id="{24D6B379-273C-C74F-B760-5672842ADE44}"/>
                </a:ext>
              </a:extLst>
            </p:cNvPr>
            <p:cNvCxnSpPr>
              <a:cxnSpLocks/>
            </p:cNvCxnSpPr>
            <p:nvPr/>
          </p:nvCxnSpPr>
          <p:spPr>
            <a:xfrm>
              <a:off x="3838560" y="2618632"/>
              <a:ext cx="0" cy="3226924"/>
            </a:xfrm>
            <a:prstGeom prst="straightConnector1">
              <a:avLst/>
            </a:prstGeom>
            <a:noFill/>
            <a:ln w="6345" cap="flat">
              <a:solidFill>
                <a:srgbClr val="B4B4B4"/>
              </a:solidFill>
              <a:prstDash val="solid"/>
              <a:miter/>
            </a:ln>
          </p:spPr>
        </p:cxnSp>
      </p:gr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436" y="2079243"/>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9" y="1"/>
            <a:ext cx="9202450" cy="181863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218273" y="2070100"/>
            <a:ext cx="2962793"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25" name="Picture 1">
            <a:extLst>
              <a:ext uri="{FF2B5EF4-FFF2-40B4-BE49-F238E27FC236}">
                <a16:creationId xmlns:a16="http://schemas.microsoft.com/office/drawing/2014/main" id="{957E6A22-6C09-4745-A5DA-C4A3192F5339}"/>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917282"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217695" y="2880467"/>
            <a:ext cx="2963862"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570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A319ECCF-5C8C-4240-9370-7DF54F351A0C}"/>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792404" cy="1033670"/>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EDC8296A-41AD-CD44-B863-9F5196732B5F}"/>
              </a:ext>
            </a:extLst>
          </p:cNvPr>
          <p:cNvSpPr>
            <a:spLocks noGrp="1"/>
          </p:cNvSpPr>
          <p:nvPr>
            <p:ph type="body" sz="quarter" idx="10" hasCustomPrompt="1"/>
          </p:nvPr>
        </p:nvSpPr>
        <p:spPr>
          <a:xfrm>
            <a:off x="534988" y="1600200"/>
            <a:ext cx="6792404" cy="1719263"/>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22" name="Text Placeholder 8">
            <a:extLst>
              <a:ext uri="{FF2B5EF4-FFF2-40B4-BE49-F238E27FC236}">
                <a16:creationId xmlns:a16="http://schemas.microsoft.com/office/drawing/2014/main" id="{F2E2A413-F8D3-4D4F-968E-E3EF0CBF1C1D}"/>
              </a:ext>
            </a:extLst>
          </p:cNvPr>
          <p:cNvSpPr>
            <a:spLocks noGrp="1"/>
          </p:cNvSpPr>
          <p:nvPr>
            <p:ph type="body" sz="quarter" idx="11" hasCustomPrompt="1"/>
          </p:nvPr>
        </p:nvSpPr>
        <p:spPr>
          <a:xfrm>
            <a:off x="534988" y="5127619"/>
            <a:ext cx="5561012"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23" name="Text Placeholder 8">
            <a:extLst>
              <a:ext uri="{FF2B5EF4-FFF2-40B4-BE49-F238E27FC236}">
                <a16:creationId xmlns:a16="http://schemas.microsoft.com/office/drawing/2014/main" id="{43B657DE-F1F2-0145-97FC-B975691DE07E}"/>
              </a:ext>
            </a:extLst>
          </p:cNvPr>
          <p:cNvSpPr>
            <a:spLocks noGrp="1"/>
          </p:cNvSpPr>
          <p:nvPr>
            <p:ph type="body" sz="quarter" idx="12" hasCustomPrompt="1"/>
          </p:nvPr>
        </p:nvSpPr>
        <p:spPr>
          <a:xfrm>
            <a:off x="534988" y="5462108"/>
            <a:ext cx="5561012" cy="347663"/>
          </a:xfrm>
          <a:prstGeom prst="rect">
            <a:avLst/>
          </a:prstGeom>
        </p:spPr>
        <p:txBody>
          <a:bodyPr lIns="0" tIns="0" rIns="0" bIns="0"/>
          <a:lstStyle>
            <a:lvl1pPr marL="0" indent="0">
              <a:spcBef>
                <a:spcPts val="0"/>
              </a:spcBef>
              <a:buFontTx/>
              <a:buNone/>
              <a:defRPr sz="14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4" name="Text Placeholder 8">
            <a:extLst>
              <a:ext uri="{FF2B5EF4-FFF2-40B4-BE49-F238E27FC236}">
                <a16:creationId xmlns:a16="http://schemas.microsoft.com/office/drawing/2014/main" id="{D8653CF9-883E-1145-8AC8-3A9B2176B120}"/>
              </a:ext>
            </a:extLst>
          </p:cNvPr>
          <p:cNvSpPr>
            <a:spLocks noGrp="1"/>
          </p:cNvSpPr>
          <p:nvPr>
            <p:ph type="body" sz="quarter" idx="13" hasCustomPrompt="1"/>
          </p:nvPr>
        </p:nvSpPr>
        <p:spPr>
          <a:xfrm>
            <a:off x="534988" y="6111123"/>
            <a:ext cx="5561012" cy="347663"/>
          </a:xfrm>
          <a:prstGeom prst="rect">
            <a:avLst/>
          </a:prstGeom>
        </p:spPr>
        <p:txBody>
          <a:bodyPr lIns="0" tIns="0" rIns="0" bIns="0"/>
          <a:lstStyle>
            <a:lvl1pPr marL="0" indent="0">
              <a:spcBef>
                <a:spcPts val="0"/>
              </a:spcBef>
              <a:buFontTx/>
              <a:buNone/>
              <a:defRPr sz="14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5" name="Picture 4" descr="Logo, company name&#10;&#10;Description automatically generated">
            <a:extLst>
              <a:ext uri="{FF2B5EF4-FFF2-40B4-BE49-F238E27FC236}">
                <a16:creationId xmlns:a16="http://schemas.microsoft.com/office/drawing/2014/main" id="{3FBCE974-15C2-C64C-B644-EF4ADBAE36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395447"/>
            <a:ext cx="1100909" cy="411215"/>
          </a:xfrm>
          <a:prstGeom prst="rect">
            <a:avLst/>
          </a:prstGeom>
        </p:spPr>
      </p:pic>
    </p:spTree>
    <p:extLst>
      <p:ext uri="{BB962C8B-B14F-4D97-AF65-F5344CB8AC3E}">
        <p14:creationId xmlns:p14="http://schemas.microsoft.com/office/powerpoint/2010/main" val="2002762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2" name="Title 1">
            <a:extLst>
              <a:ext uri="{FF2B5EF4-FFF2-40B4-BE49-F238E27FC236}">
                <a16:creationId xmlns:a16="http://schemas.microsoft.com/office/drawing/2014/main" id="{1DA17D00-1E3B-6545-8E61-DACE6B812A83}"/>
              </a:ext>
            </a:extLst>
          </p:cNvPr>
          <p:cNvSpPr>
            <a:spLocks noGrp="1"/>
          </p:cNvSpPr>
          <p:nvPr>
            <p:ph type="title" hasCustomPrompt="1"/>
          </p:nvPr>
        </p:nvSpPr>
        <p:spPr>
          <a:xfrm>
            <a:off x="838200" y="365125"/>
            <a:ext cx="3695701" cy="1533249"/>
          </a:xfrm>
          <a:prstGeom prst="rect">
            <a:avLst/>
          </a:prstGeom>
        </p:spPr>
        <p:txBody>
          <a:bodyPr lIns="0" tIns="0" rIns="0" bIns="0" anchor="ctr"/>
          <a:lstStyle>
            <a:lvl1pPr>
              <a:defRPr sz="4000" b="1" i="0">
                <a:solidFill>
                  <a:schemeClr val="accent1"/>
                </a:solidFill>
                <a:latin typeface="Source Serif Pro" panose="02040603050405020204" pitchFamily="18" charset="0"/>
                <a:ea typeface="Source Serif Pro" panose="02040603050405020204" pitchFamily="18" charset="0"/>
              </a:defRPr>
            </a:lvl1pPr>
          </a:lstStyle>
          <a:p>
            <a:r>
              <a:rPr lang="en-US" dirty="0"/>
              <a:t>Header</a:t>
            </a: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838200" y="2616200"/>
            <a:ext cx="3695700" cy="3594100"/>
          </a:xfrm>
          <a:prstGeom prst="rect">
            <a:avLst/>
          </a:prstGeom>
        </p:spPr>
        <p:txBody>
          <a:bodyPr lIns="0" tIns="0" rIns="0" bIns="0"/>
          <a:lstStyle>
            <a:lvl1pPr marL="0" indent="0" defTabSz="457200">
              <a:lnSpc>
                <a:spcPct val="100000"/>
              </a:lnSpc>
              <a:spcBef>
                <a:spcPts val="0"/>
              </a:spcBef>
              <a:buFontTx/>
              <a:buNone/>
              <a:tabLst>
                <a:tab pos="457200" algn="l"/>
              </a:tabLst>
              <a:defRPr sz="18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8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8530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8579" y="120489"/>
            <a:ext cx="8409804" cy="1824759"/>
          </a:xfrm>
          <a:prstGeom prst="rect">
            <a:avLst/>
          </a:prstGeom>
        </p:spPr>
        <p:txBody>
          <a:bodyPr lIns="0" tIns="0" rIns="0" bIns="0" anchor="ctr"/>
          <a:lstStyle>
            <a:lvl1pPr>
              <a:defRPr sz="32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728873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8579" y="502473"/>
            <a:ext cx="8492556" cy="1325563"/>
          </a:xfrm>
          <a:prstGeom prst="rect">
            <a:avLst/>
          </a:prstGeom>
        </p:spPr>
        <p:txBody>
          <a:bodyPr lIns="0" tIns="0" rIns="0" bIns="0" anchor="ctr"/>
          <a:lstStyle>
            <a:lvl1pPr>
              <a:defRPr sz="32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0729713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53090"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52390"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53090" y="425612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52390" y="425612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578" y="372712"/>
            <a:ext cx="8858767" cy="1325563"/>
          </a:xfrm>
          <a:prstGeom prst="rect">
            <a:avLst/>
          </a:prstGeom>
        </p:spPr>
        <p:txBody>
          <a:bodyPr lIns="0" tIns="0" rIns="0" bIns="0" anchor="ctr"/>
          <a:lstStyle>
            <a:lvl1pPr>
              <a:defRPr sz="32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578" y="2075092"/>
            <a:ext cx="4987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465" y="2075092"/>
            <a:ext cx="5241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578" y="4286914"/>
            <a:ext cx="4987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465" y="4286914"/>
            <a:ext cx="5241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31978" y="25745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091403" y="2572990"/>
            <a:ext cx="3455987"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31978" y="47970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091403" y="4795490"/>
            <a:ext cx="3455987"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52390" y="2572990"/>
            <a:ext cx="1616075"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40051134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8C1A5CF-9B28-A249-9FD9-C933F90D4E5E}"/>
              </a:ext>
            </a:extLst>
          </p:cNvPr>
          <p:cNvGrpSpPr/>
          <p:nvPr userDrawn="1"/>
        </p:nvGrpSpPr>
        <p:grpSpPr>
          <a:xfrm>
            <a:off x="833397" y="2287106"/>
            <a:ext cx="2256656" cy="2047521"/>
            <a:chOff x="561874" y="2262053"/>
            <a:chExt cx="576219" cy="2047521"/>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8579" y="365125"/>
            <a:ext cx="8242276" cy="1325563"/>
          </a:xfrm>
          <a:prstGeom prst="rect">
            <a:avLst/>
          </a:prstGeom>
        </p:spPr>
        <p:txBody>
          <a:bodyPr lIns="0" tIns="0" rIns="0" bIns="0" anchor="ctr"/>
          <a:lstStyle>
            <a:lvl1pPr>
              <a:defRPr sz="3200" b="1" i="0">
                <a:latin typeface="+mj-lt"/>
                <a:ea typeface="Source Serif Pro" panose="02040603050405020204" pitchFamily="18" charset="0"/>
              </a:defRPr>
            </a:lvl1pPr>
          </a:lstStyle>
          <a:p>
            <a:r>
              <a:rPr lang="en-US" dirty="0"/>
              <a:t>Table with 8 points</a:t>
            </a:r>
          </a:p>
        </p:txBody>
      </p:sp>
      <p:grpSp>
        <p:nvGrpSpPr>
          <p:cNvPr id="38" name="Group 37">
            <a:extLst>
              <a:ext uri="{FF2B5EF4-FFF2-40B4-BE49-F238E27FC236}">
                <a16:creationId xmlns:a16="http://schemas.microsoft.com/office/drawing/2014/main" id="{EB95DD42-D0C1-434C-8CE9-92DDA7C86B10}"/>
              </a:ext>
            </a:extLst>
          </p:cNvPr>
          <p:cNvGrpSpPr/>
          <p:nvPr userDrawn="1"/>
        </p:nvGrpSpPr>
        <p:grpSpPr>
          <a:xfrm>
            <a:off x="3636754" y="2287106"/>
            <a:ext cx="2277578" cy="2047521"/>
            <a:chOff x="561874" y="2262053"/>
            <a:chExt cx="576219" cy="2047521"/>
          </a:xfrm>
        </p:grpSpPr>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1" name="Group 40">
            <a:extLst>
              <a:ext uri="{FF2B5EF4-FFF2-40B4-BE49-F238E27FC236}">
                <a16:creationId xmlns:a16="http://schemas.microsoft.com/office/drawing/2014/main" id="{5760F04F-5DB9-3E4F-BA78-F6407195F565}"/>
              </a:ext>
            </a:extLst>
          </p:cNvPr>
          <p:cNvGrpSpPr/>
          <p:nvPr userDrawn="1"/>
        </p:nvGrpSpPr>
        <p:grpSpPr>
          <a:xfrm>
            <a:off x="6404017" y="2287106"/>
            <a:ext cx="2265547" cy="2047521"/>
            <a:chOff x="561874" y="2262053"/>
            <a:chExt cx="576219" cy="2047521"/>
          </a:xfrm>
        </p:grpSpPr>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4" name="Group 43">
            <a:extLst>
              <a:ext uri="{FF2B5EF4-FFF2-40B4-BE49-F238E27FC236}">
                <a16:creationId xmlns:a16="http://schemas.microsoft.com/office/drawing/2014/main" id="{3EC92957-FF66-3548-9251-5728340A3225}"/>
              </a:ext>
            </a:extLst>
          </p:cNvPr>
          <p:cNvGrpSpPr/>
          <p:nvPr userDrawn="1"/>
        </p:nvGrpSpPr>
        <p:grpSpPr>
          <a:xfrm>
            <a:off x="9159249" y="2287106"/>
            <a:ext cx="2265547" cy="2047521"/>
            <a:chOff x="561874" y="2262053"/>
            <a:chExt cx="576219" cy="2047521"/>
          </a:xfrm>
        </p:grpSpPr>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854178" y="2327098"/>
            <a:ext cx="2340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663909" y="2327098"/>
            <a:ext cx="234069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8" y="2327098"/>
            <a:ext cx="235457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61421" y="2327098"/>
            <a:ext cx="2368193"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833397"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663909" y="4394253"/>
            <a:ext cx="2340550"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61421" y="4394253"/>
            <a:ext cx="2368193"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83354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664053" y="2884105"/>
            <a:ext cx="2342509"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61565"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83354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664054" y="4833986"/>
            <a:ext cx="2340550"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61565"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39164375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548452" y="409392"/>
            <a:ext cx="10528519" cy="691284"/>
          </a:xfrm>
          <a:prstGeom prst="rect">
            <a:avLst/>
          </a:prstGeom>
        </p:spPr>
        <p:txBody>
          <a:bodyPr lIns="0" tIns="0" rIns="0" bIns="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1261641" y="1250066"/>
            <a:ext cx="9815330" cy="4977697"/>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320040" indent="-228600" defTabSz="457200">
              <a:lnSpc>
                <a:spcPct val="100000"/>
              </a:lnSpc>
              <a:spcBef>
                <a:spcPts val="0"/>
              </a:spcBef>
              <a:spcAft>
                <a:spcPts val="0"/>
              </a:spcAft>
              <a:tabLst>
                <a:tab pos="457200" algn="l"/>
              </a:tabLst>
              <a:defRPr sz="1600"/>
            </a:lvl2pPr>
            <a:lvl3pPr marL="502920" indent="-228600" defTabSz="457200">
              <a:lnSpc>
                <a:spcPct val="100000"/>
              </a:lnSpc>
              <a:spcBef>
                <a:spcPts val="0"/>
              </a:spcBef>
              <a:spcAft>
                <a:spcPts val="0"/>
              </a:spcAft>
              <a:tabLst>
                <a:tab pos="457200" algn="l"/>
              </a:tabLst>
              <a:defRPr sz="1600"/>
            </a:lvl3pPr>
            <a:lvl4pPr marL="731520" indent="-228600" defTabSz="457200">
              <a:lnSpc>
                <a:spcPct val="100000"/>
              </a:lnSpc>
              <a:spcBef>
                <a:spcPts val="0"/>
              </a:spcBef>
              <a:spcAft>
                <a:spcPts val="0"/>
              </a:spcAft>
              <a:tabLst>
                <a:tab pos="457200" algn="l"/>
              </a:tabLst>
              <a:defRPr sz="16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69221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1" y="345418"/>
            <a:ext cx="8163220" cy="525689"/>
          </a:xfrm>
          <a:prstGeom prst="rect">
            <a:avLst/>
          </a:prstGeom>
        </p:spPr>
        <p:txBody>
          <a:bodyPr lIns="0" tIns="0" rIns="0" bIns="0"/>
          <a:lstStyle>
            <a:lvl1pPr>
              <a:defRPr sz="3600"/>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629050"/>
            <a:ext cx="397855" cy="5452155"/>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3600"/>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643048127"/>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2" y="1028887"/>
            <a:ext cx="397855" cy="5052598"/>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3600" b="1" i="0">
                <a:latin typeface="Arial" panose="020B0604020202020204" pitchFamily="34" charset="0"/>
                <a:ea typeface="Source Serif Pro"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21068236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24B5-60C1-FA4E-8653-132F23548583}"/>
              </a:ext>
            </a:extLst>
          </p:cNvPr>
          <p:cNvPicPr>
            <a:picLocks noChangeAspect="1"/>
          </p:cNvPicPr>
          <p:nvPr userDrawn="1"/>
        </p:nvPicPr>
        <p:blipFill>
          <a:blip r:embed="rId2"/>
          <a:srcRect/>
          <a:stretch/>
        </p:blipFill>
        <p:spPr>
          <a:xfrm>
            <a:off x="0" y="-61120"/>
            <a:ext cx="12192000" cy="691912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70C1C8C4-889A-DD4C-AF7A-A47F84C17415}"/>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2C30BE0-DF59-DA4A-A333-6CA5C0463144}"/>
              </a:ext>
            </a:extLst>
          </p:cNvPr>
          <p:cNvSpPr>
            <a:spLocks noGrp="1"/>
          </p:cNvSpPr>
          <p:nvPr>
            <p:ph type="body" sz="quarter" idx="11" hasCustomPrompt="1"/>
          </p:nvPr>
        </p:nvSpPr>
        <p:spPr>
          <a:xfrm>
            <a:off x="534988" y="5127619"/>
            <a:ext cx="6950900"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0A3AA3E8-769F-DE41-9BC8-4A241F41AD9B}"/>
              </a:ext>
            </a:extLst>
          </p:cNvPr>
          <p:cNvSpPr>
            <a:spLocks noGrp="1"/>
          </p:cNvSpPr>
          <p:nvPr>
            <p:ph type="body" sz="quarter" idx="12" hasCustomPrompt="1"/>
          </p:nvPr>
        </p:nvSpPr>
        <p:spPr>
          <a:xfrm>
            <a:off x="534988" y="5462108"/>
            <a:ext cx="6950900" cy="347663"/>
          </a:xfrm>
          <a:prstGeom prst="rect">
            <a:avLst/>
          </a:prstGeom>
        </p:spPr>
        <p:txBody>
          <a:bodyPr lIns="0" tIns="0" rIns="0" bIns="0"/>
          <a:lstStyle>
            <a:lvl1pPr marL="0" indent="0">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5B705362-887C-6E4C-94F0-78FE20BD6C0F}"/>
              </a:ext>
            </a:extLst>
          </p:cNvPr>
          <p:cNvSpPr>
            <a:spLocks noGrp="1"/>
          </p:cNvSpPr>
          <p:nvPr>
            <p:ph type="body" sz="quarter" idx="13" hasCustomPrompt="1"/>
          </p:nvPr>
        </p:nvSpPr>
        <p:spPr>
          <a:xfrm>
            <a:off x="534988" y="6116938"/>
            <a:ext cx="6950900"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Picture 14">
            <a:extLst>
              <a:ext uri="{FF2B5EF4-FFF2-40B4-BE49-F238E27FC236}">
                <a16:creationId xmlns:a16="http://schemas.microsoft.com/office/drawing/2014/main" id="{CD359E8C-75D9-B840-96CD-A31CFCBC2F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922106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19791777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2087294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463220" cy="1457156"/>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60AAF980-A66C-F94A-89A2-68763C49F62D}"/>
              </a:ext>
            </a:extLst>
          </p:cNvPr>
          <p:cNvSpPr>
            <a:spLocks noGrp="1"/>
          </p:cNvSpPr>
          <p:nvPr>
            <p:ph type="body" sz="quarter" idx="10" hasCustomPrompt="1"/>
          </p:nvPr>
        </p:nvSpPr>
        <p:spPr>
          <a:xfrm>
            <a:off x="534988" y="1600200"/>
            <a:ext cx="6463220" cy="1719263"/>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F996A435-A16B-2B46-8CB9-C4BC512EE014}"/>
              </a:ext>
            </a:extLst>
          </p:cNvPr>
          <p:cNvSpPr>
            <a:spLocks noGrp="1"/>
          </p:cNvSpPr>
          <p:nvPr>
            <p:ph type="body" sz="quarter" idx="11" hasCustomPrompt="1"/>
          </p:nvPr>
        </p:nvSpPr>
        <p:spPr>
          <a:xfrm>
            <a:off x="534988" y="5127619"/>
            <a:ext cx="6463082"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555360E7-DDF6-D94C-9235-41F7CB88B424}"/>
              </a:ext>
            </a:extLst>
          </p:cNvPr>
          <p:cNvSpPr>
            <a:spLocks noGrp="1"/>
          </p:cNvSpPr>
          <p:nvPr>
            <p:ph type="body" sz="quarter" idx="12" hasCustomPrompt="1"/>
          </p:nvPr>
        </p:nvSpPr>
        <p:spPr>
          <a:xfrm>
            <a:off x="534988" y="5462108"/>
            <a:ext cx="6463082" cy="347663"/>
          </a:xfrm>
          <a:prstGeom prst="rect">
            <a:avLst/>
          </a:prstGeom>
        </p:spPr>
        <p:txBody>
          <a:bodyPr lIns="0" tIns="0" rIns="0" bIns="0"/>
          <a:lstStyle>
            <a:lvl1pPr marL="0" indent="0">
              <a:lnSpc>
                <a:spcPct val="95000"/>
              </a:lnSpc>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40A0C971-B583-A740-9157-83D9346AA060}"/>
              </a:ext>
            </a:extLst>
          </p:cNvPr>
          <p:cNvSpPr>
            <a:spLocks noGrp="1"/>
          </p:cNvSpPr>
          <p:nvPr>
            <p:ph type="body" sz="quarter" idx="13" hasCustomPrompt="1"/>
          </p:nvPr>
        </p:nvSpPr>
        <p:spPr>
          <a:xfrm>
            <a:off x="534988" y="6116938"/>
            <a:ext cx="6463082"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0BA45D67-213E-314D-A3C3-0D1E84CA34E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8939657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A7AB5-0D1F-6041-897B-EF1E42F489DB}"/>
              </a:ext>
            </a:extLst>
          </p:cNvPr>
          <p:cNvPicPr>
            <a:picLocks noChangeAspect="1"/>
          </p:cNvPicPr>
          <p:nvPr userDrawn="1"/>
        </p:nvPicPr>
        <p:blipFill>
          <a:blip r:embed="rId2"/>
          <a:srcRect/>
          <a:stretch/>
        </p:blipFill>
        <p:spPr>
          <a:xfrm>
            <a:off x="-4263" y="2177"/>
            <a:ext cx="12196263" cy="6873102"/>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98CA7ACB-8C9C-224C-B750-B1954D7F6B1B}"/>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616220B-BE5D-F04A-B5BF-E3FFD0A788C7}"/>
              </a:ext>
            </a:extLst>
          </p:cNvPr>
          <p:cNvSpPr>
            <a:spLocks noGrp="1"/>
          </p:cNvSpPr>
          <p:nvPr>
            <p:ph type="body" sz="quarter" idx="11" hasCustomPrompt="1"/>
          </p:nvPr>
        </p:nvSpPr>
        <p:spPr>
          <a:xfrm>
            <a:off x="534988" y="5127619"/>
            <a:ext cx="6073076" cy="347663"/>
          </a:xfrm>
          <a:prstGeom prst="rect">
            <a:avLst/>
          </a:prstGeom>
        </p:spPr>
        <p:txBody>
          <a:bodyPr lIns="0" tIns="0" rIns="0" bIns="0"/>
          <a:lstStyle>
            <a:lvl1pPr marL="0" indent="0">
              <a:spcBef>
                <a:spcPts val="0"/>
              </a:spcBef>
              <a:buFontTx/>
              <a:buNone/>
              <a:defRPr sz="14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87AABEB0-0A79-E34B-BA86-A15CF976EBD1}"/>
              </a:ext>
            </a:extLst>
          </p:cNvPr>
          <p:cNvSpPr>
            <a:spLocks noGrp="1"/>
          </p:cNvSpPr>
          <p:nvPr>
            <p:ph type="body" sz="quarter" idx="12" hasCustomPrompt="1"/>
          </p:nvPr>
        </p:nvSpPr>
        <p:spPr>
          <a:xfrm>
            <a:off x="534988" y="5462108"/>
            <a:ext cx="6073076" cy="347663"/>
          </a:xfrm>
          <a:prstGeom prst="rect">
            <a:avLst/>
          </a:prstGeom>
        </p:spPr>
        <p:txBody>
          <a:bodyPr lIns="0" tIns="0" rIns="0" bIns="0"/>
          <a:lstStyle>
            <a:lvl1pPr marL="0" indent="0">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D118202E-B924-BA41-A898-A868A99241EE}"/>
              </a:ext>
            </a:extLst>
          </p:cNvPr>
          <p:cNvSpPr>
            <a:spLocks noGrp="1"/>
          </p:cNvSpPr>
          <p:nvPr>
            <p:ph type="body" sz="quarter" idx="13" hasCustomPrompt="1"/>
          </p:nvPr>
        </p:nvSpPr>
        <p:spPr>
          <a:xfrm>
            <a:off x="534988" y="6116938"/>
            <a:ext cx="6073076"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694255A4-0B09-2E4F-BB99-1ED9914CFB9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4190728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4" name="Text Placeholder 3">
            <a:extLst>
              <a:ext uri="{FF2B5EF4-FFF2-40B4-BE49-F238E27FC236}">
                <a16:creationId xmlns:a16="http://schemas.microsoft.com/office/drawing/2014/main" id="{F77286A8-24C4-6F4A-81A0-55BCB4B7C140}"/>
              </a:ext>
            </a:extLst>
          </p:cNvPr>
          <p:cNvSpPr>
            <a:spLocks noGrp="1"/>
          </p:cNvSpPr>
          <p:nvPr>
            <p:ph type="body" sz="quarter" idx="11" hasCustomPrompt="1"/>
          </p:nvPr>
        </p:nvSpPr>
        <p:spPr>
          <a:xfrm>
            <a:off x="5408740" y="681038"/>
            <a:ext cx="6158420" cy="5472874"/>
          </a:xfrm>
          <a:prstGeom prst="rect">
            <a:avLst/>
          </a:prstGeom>
        </p:spPr>
        <p:txBody>
          <a:bodyPr lIns="0" tIns="0" rIns="0" bIns="0"/>
          <a:lstStyle>
            <a:lvl1pPr marL="0" indent="0">
              <a:spcBef>
                <a:spcPts val="0"/>
              </a:spcBef>
              <a:spcAft>
                <a:spcPts val="1200"/>
              </a:spcAft>
              <a:buFontTx/>
              <a:buNone/>
              <a:defRPr sz="1600">
                <a:solidFill>
                  <a:schemeClr val="bg1"/>
                </a:solidFill>
              </a:defRPr>
            </a:lvl1pPr>
            <a:lvl2pPr marL="0" indent="0">
              <a:spcBef>
                <a:spcPts val="0"/>
              </a:spcBef>
              <a:spcAft>
                <a:spcPts val="1200"/>
              </a:spcAft>
              <a:buFontTx/>
              <a:buNone/>
              <a:defRPr sz="1800">
                <a:solidFill>
                  <a:schemeClr val="bg1"/>
                </a:solidFill>
              </a:defRPr>
            </a:lvl2pPr>
            <a:lvl3pPr marL="0" indent="0">
              <a:spcBef>
                <a:spcPts val="0"/>
              </a:spcBef>
              <a:spcAft>
                <a:spcPts val="1200"/>
              </a:spcAft>
              <a:buFontTx/>
              <a:buNone/>
              <a:defRPr sz="1800">
                <a:solidFill>
                  <a:schemeClr val="bg1"/>
                </a:solidFill>
              </a:defRPr>
            </a:lvl3pPr>
            <a:lvl4pPr marL="0" indent="0">
              <a:spcBef>
                <a:spcPts val="0"/>
              </a:spcBef>
              <a:spcAft>
                <a:spcPts val="1200"/>
              </a:spcAft>
              <a:buFontTx/>
              <a:buNone/>
              <a:defRPr sz="1800">
                <a:solidFill>
                  <a:schemeClr val="bg1"/>
                </a:solidFill>
              </a:defRPr>
            </a:lvl4pPr>
            <a:lvl5pPr marL="0" indent="0">
              <a:spcBef>
                <a:spcPts val="0"/>
              </a:spcBef>
              <a:spcAft>
                <a:spcPts val="1200"/>
              </a:spcAft>
              <a:buFontTx/>
              <a:buNone/>
              <a:defRPr sz="1800">
                <a:solidFill>
                  <a:schemeClr val="bg1"/>
                </a:solidFill>
              </a:defRPr>
            </a:lvl5pPr>
          </a:lstStyle>
          <a:p>
            <a:pPr lvl="0"/>
            <a:r>
              <a:rPr lang="en-US" dirty="0"/>
              <a:t>Click to edit body text styles</a:t>
            </a:r>
          </a:p>
        </p:txBody>
      </p:sp>
    </p:spTree>
    <p:extLst>
      <p:ext uri="{BB962C8B-B14F-4D97-AF65-F5344CB8AC3E}">
        <p14:creationId xmlns:p14="http://schemas.microsoft.com/office/powerpoint/2010/main" val="34658200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1" r:id="rId6"/>
    <p:sldLayoutId id="2147483665" r:id="rId7"/>
    <p:sldLayoutId id="2147483666" r:id="rId8"/>
    <p:sldLayoutId id="2147483667" r:id="rId9"/>
    <p:sldLayoutId id="2147483669" r:id="rId10"/>
    <p:sldLayoutId id="2147483668" r:id="rId11"/>
    <p:sldLayoutId id="2147483670" r:id="rId12"/>
    <p:sldLayoutId id="2147483676" r:id="rId13"/>
    <p:sldLayoutId id="2147483675" r:id="rId14"/>
    <p:sldLayoutId id="2147483678" r:id="rId15"/>
    <p:sldLayoutId id="2147483650" r:id="rId16"/>
    <p:sldLayoutId id="2147483652" r:id="rId17"/>
    <p:sldLayoutId id="2147483677" r:id="rId18"/>
    <p:sldLayoutId id="2147483655" r:id="rId19"/>
    <p:sldLayoutId id="2147483657" r:id="rId20"/>
    <p:sldLayoutId id="2147483654" r:id="rId21"/>
    <p:sldLayoutId id="2147483653" r:id="rId22"/>
    <p:sldLayoutId id="2147483656" r:id="rId23"/>
    <p:sldLayoutId id="2147483658" r:id="rId24"/>
    <p:sldLayoutId id="2147483679" r:id="rId25"/>
    <p:sldLayoutId id="2147483687" r:id="rId26"/>
    <p:sldLayoutId id="2147483685" r:id="rId27"/>
    <p:sldLayoutId id="2147483684" r:id="rId28"/>
    <p:sldLayoutId id="2147483686" r:id="rId29"/>
    <p:sldLayoutId id="2147483671" r:id="rId30"/>
    <p:sldLayoutId id="2147483672" r:id="rId31"/>
    <p:sldLayoutId id="2147483683" r:id="rId32"/>
    <p:sldLayoutId id="2147483674" r:id="rId3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coa.org/article/6-steps-to-help-prevent-falls-in-older-adults"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507D8-DF20-4859-A237-4C8370993C40}"/>
              </a:ext>
            </a:extLst>
          </p:cNvPr>
          <p:cNvSpPr txBox="1"/>
          <p:nvPr/>
        </p:nvSpPr>
        <p:spPr>
          <a:xfrm>
            <a:off x="775252" y="437322"/>
            <a:ext cx="5565913" cy="523220"/>
          </a:xfrm>
          <a:prstGeom prst="rect">
            <a:avLst/>
          </a:prstGeom>
          <a:noFill/>
        </p:spPr>
        <p:txBody>
          <a:bodyPr wrap="square" rtlCol="0">
            <a:spAutoFit/>
          </a:bodyPr>
          <a:lstStyle/>
          <a:p>
            <a:r>
              <a:rPr lang="en-US" sz="2800" b="1" dirty="0"/>
              <a:t>Instructions</a:t>
            </a:r>
          </a:p>
        </p:txBody>
      </p:sp>
      <p:sp>
        <p:nvSpPr>
          <p:cNvPr id="3" name="TextBox 2">
            <a:extLst>
              <a:ext uri="{FF2B5EF4-FFF2-40B4-BE49-F238E27FC236}">
                <a16:creationId xmlns:a16="http://schemas.microsoft.com/office/drawing/2014/main" id="{F75C427B-2F98-4C9F-96E5-A12B8054B32B}"/>
              </a:ext>
            </a:extLst>
          </p:cNvPr>
          <p:cNvSpPr txBox="1"/>
          <p:nvPr/>
        </p:nvSpPr>
        <p:spPr>
          <a:xfrm>
            <a:off x="775252" y="1099690"/>
            <a:ext cx="10416209" cy="5355312"/>
          </a:xfrm>
          <a:prstGeom prst="rect">
            <a:avLst/>
          </a:prstGeom>
          <a:noFill/>
        </p:spPr>
        <p:txBody>
          <a:bodyPr wrap="square" rtlCol="0">
            <a:spAutoFit/>
          </a:bodyPr>
          <a:lstStyle/>
          <a:p>
            <a:pPr marL="342900" indent="-342900">
              <a:buFont typeface="Arial" panose="020B0604020202020204" pitchFamily="34" charset="0"/>
              <a:buChar char="•"/>
            </a:pPr>
            <a:r>
              <a:rPr lang="en-US" dirty="0"/>
              <a:t>This PowerPoint features tangible actions and tips to prevent falls from </a:t>
            </a:r>
            <a:r>
              <a:rPr lang="en-US" dirty="0">
                <a:hlinkClick r:id="rId2"/>
              </a:rPr>
              <a:t>NCOA’s 6 Steps to Prevent a Fall</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slide deck has been set up for the slides to auto-advance every 25 seconds and is on a continuous loop until user exits the presentation.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PowerPoint can be used at hospital kiosk media stations, senior centers, area agencies on aging, waiting rooms at the doctors’ office or pharmacy, or on a projector at a health event.  These are a few examples to help you get started but this slide deck can be used wherever there is a screen or monitor.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slide deck can also be used as part of any speaking engagement or presentation.  Be sure to adjust time and loop settings as needed. </a:t>
            </a:r>
          </a:p>
          <a:p>
            <a:endParaRPr lang="en-US" dirty="0"/>
          </a:p>
          <a:p>
            <a:pPr marL="342900" indent="-342900">
              <a:buFont typeface="Arial" panose="020B0604020202020204" pitchFamily="34" charset="0"/>
              <a:buChar char="•"/>
            </a:pPr>
            <a:r>
              <a:rPr lang="en-US" dirty="0"/>
              <a:t>To begin the slide deck, select Slide Show on the ribbon at the top and select From Beginning or press F5 on your keyboard.  To end the presentation, press Esc on your keyboard.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u="sng" dirty="0">
                <a:highlight>
                  <a:srgbClr val="FFFF00"/>
                </a:highlight>
              </a:rPr>
              <a:t>Please delete this Instructions slide before using this PowerPoint presentation. </a:t>
            </a:r>
          </a:p>
          <a:p>
            <a:endParaRPr lang="en-US" dirty="0"/>
          </a:p>
        </p:txBody>
      </p:sp>
      <p:sp>
        <p:nvSpPr>
          <p:cNvPr id="5" name="TextBox 4">
            <a:extLst>
              <a:ext uri="{FF2B5EF4-FFF2-40B4-BE49-F238E27FC236}">
                <a16:creationId xmlns:a16="http://schemas.microsoft.com/office/drawing/2014/main" id="{639015B4-30F6-392C-6659-86EB8D7B8DCC}"/>
              </a:ext>
            </a:extLst>
          </p:cNvPr>
          <p:cNvSpPr txBox="1"/>
          <p:nvPr/>
        </p:nvSpPr>
        <p:spPr>
          <a:xfrm>
            <a:off x="967827" y="6319391"/>
            <a:ext cx="10256346" cy="338554"/>
          </a:xfrm>
          <a:prstGeom prst="rect">
            <a:avLst/>
          </a:prstGeom>
          <a:noFill/>
        </p:spPr>
        <p:txBody>
          <a:bodyPr wrap="square">
            <a:spAutoFit/>
          </a:bodyPr>
          <a:lstStyle/>
          <a:p>
            <a:r>
              <a:rPr lang="en-US" sz="800" b="0" i="0" u="none" strike="noStrike" dirty="0">
                <a:solidFill>
                  <a:srgbClr val="2B2B2B"/>
                </a:solidFill>
                <a:effectLst/>
                <a:latin typeface="Arial" panose="020B0604020202020204" pitchFamily="34" charset="0"/>
              </a:rPr>
              <a:t>This project was supported in part by grant number 90FPSG0051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endParaRPr lang="en-US" sz="800" dirty="0"/>
          </a:p>
        </p:txBody>
      </p:sp>
    </p:spTree>
    <p:extLst>
      <p:ext uri="{BB962C8B-B14F-4D97-AF65-F5344CB8AC3E}">
        <p14:creationId xmlns:p14="http://schemas.microsoft.com/office/powerpoint/2010/main" val="115000349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11009076"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Busque un buen programa​ de ejercicios y equilibrio</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454928" y="1721637"/>
            <a:ext cx="6599886" cy="3970318"/>
          </a:xfrm>
          <a:prstGeom prst="rect">
            <a:avLst/>
          </a:prstGeom>
          <a:noFill/>
        </p:spPr>
        <p:txBody>
          <a:bodyPr wrap="square">
            <a:spAutoFit/>
          </a:bodyPr>
          <a:lstStyle/>
          <a:p>
            <a:r>
              <a:rPr lang="en-US" sz="2800" b="1" dirty="0" err="1">
                <a:solidFill>
                  <a:srgbClr val="2B2B2B"/>
                </a:solidFill>
              </a:rPr>
              <a:t>Traiga</a:t>
            </a:r>
            <a:r>
              <a:rPr lang="en-US" sz="2800" b="1" dirty="0">
                <a:solidFill>
                  <a:srgbClr val="2B2B2B"/>
                </a:solidFill>
              </a:rPr>
              <a:t> un amigo. </a:t>
            </a:r>
          </a:p>
          <a:p>
            <a:endParaRPr lang="en-US" sz="2800" b="1" dirty="0">
              <a:solidFill>
                <a:srgbClr val="2B2B2B"/>
              </a:solidFill>
            </a:endParaRPr>
          </a:p>
          <a:p>
            <a:r>
              <a:rPr lang="es-ES" sz="2800" dirty="0">
                <a:solidFill>
                  <a:srgbClr val="2B2B2B"/>
                </a:solidFill>
              </a:rPr>
              <a:t>Probar algo nuevo puede ser intimidante. Una vez que encuentre un programa que parezca prometedor, ¡lleve a un amigo o cuidador con usted! </a:t>
            </a:r>
          </a:p>
          <a:p>
            <a:endParaRPr lang="es-ES" sz="2800" dirty="0">
              <a:solidFill>
                <a:srgbClr val="2B2B2B"/>
              </a:solidFill>
            </a:endParaRPr>
          </a:p>
          <a:p>
            <a:r>
              <a:rPr lang="es-ES" sz="2800" dirty="0">
                <a:solidFill>
                  <a:srgbClr val="2B2B2B"/>
                </a:solidFill>
              </a:rPr>
              <a:t>Se divertirán más y podrán motivarse mutuamente.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99925076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Busque un buen programa​ de ejercicios y equilibrio</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1937081"/>
            <a:ext cx="6599886" cy="3539430"/>
          </a:xfrm>
          <a:prstGeom prst="rect">
            <a:avLst/>
          </a:prstGeom>
          <a:noFill/>
        </p:spPr>
        <p:txBody>
          <a:bodyPr wrap="square">
            <a:spAutoFit/>
          </a:bodyPr>
          <a:lstStyle/>
          <a:p>
            <a:r>
              <a:rPr lang="es-ES" sz="2800" b="1" dirty="0">
                <a:solidFill>
                  <a:srgbClr val="2B2B2B"/>
                </a:solidFill>
              </a:rPr>
              <a:t>No olvide las opciones en línea. </a:t>
            </a:r>
          </a:p>
          <a:p>
            <a:endParaRPr lang="en-US" sz="2800" b="1" dirty="0">
              <a:solidFill>
                <a:srgbClr val="2B2B2B"/>
              </a:solidFill>
            </a:endParaRPr>
          </a:p>
          <a:p>
            <a:r>
              <a:rPr lang="es-ES" sz="2800" dirty="0">
                <a:solidFill>
                  <a:srgbClr val="2B2B2B"/>
                </a:solidFill>
              </a:rPr>
              <a:t>Muchos programas de actividad física ahora están disponibles en línea. </a:t>
            </a:r>
          </a:p>
          <a:p>
            <a:endParaRPr lang="es-ES" sz="2800" dirty="0">
              <a:solidFill>
                <a:srgbClr val="2B2B2B"/>
              </a:solidFill>
            </a:endParaRPr>
          </a:p>
          <a:p>
            <a:r>
              <a:rPr lang="es-ES" sz="2800" dirty="0">
                <a:solidFill>
                  <a:srgbClr val="2B2B2B"/>
                </a:solidFill>
              </a:rPr>
              <a:t>Es posible que pueda participar en programas de equilibrio o ejercicio sin salir de la comodidad del hogar.</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5437970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1138245" y="2604741"/>
            <a:ext cx="9915510" cy="971125"/>
          </a:xfrm>
        </p:spPr>
        <p:txBody>
          <a:bodyPr/>
          <a:lstStyle/>
          <a:p>
            <a:pPr marL="0" indent="0">
              <a:lnSpc>
                <a:spcPct val="100000"/>
              </a:lnSpc>
              <a:spcBef>
                <a:spcPts val="0"/>
              </a:spcBef>
            </a:pPr>
            <a:r>
              <a:rPr lang="es-ES" sz="4400" dirty="0">
                <a:solidFill>
                  <a:srgbClr val="04A299"/>
                </a:solidFill>
              </a:rPr>
              <a:t>Hable con su médico sobre caídas: </a:t>
            </a:r>
          </a:p>
          <a:p>
            <a:pPr marL="0" indent="0">
              <a:lnSpc>
                <a:spcPct val="100000"/>
              </a:lnSpc>
              <a:spcBef>
                <a:spcPts val="0"/>
              </a:spcBef>
            </a:pPr>
            <a:r>
              <a:rPr lang="es-ES" sz="4400" dirty="0">
                <a:solidFill>
                  <a:srgbClr val="04A299"/>
                </a:solidFill>
              </a:rPr>
              <a:t>6 consejos para conversaciones útiles</a:t>
            </a:r>
            <a:endParaRPr lang="en-US" sz="4400" dirty="0">
              <a:solidFill>
                <a:srgbClr val="04A299"/>
              </a:solidFill>
            </a:endParaRPr>
          </a:p>
        </p:txBody>
      </p:sp>
    </p:spTree>
    <p:extLst>
      <p:ext uri="{BB962C8B-B14F-4D97-AF65-F5344CB8AC3E}">
        <p14:creationId xmlns:p14="http://schemas.microsoft.com/office/powerpoint/2010/main" val="333881716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127785"/>
            <a:ext cx="9593593" cy="425860"/>
          </a:xfrm>
        </p:spPr>
        <p:txBody>
          <a:bodyPr/>
          <a:lstStyle/>
          <a:p>
            <a:pPr indent="0"/>
            <a:r>
              <a:rPr lang="es-ES" dirty="0">
                <a:solidFill>
                  <a:srgbClr val="0B4A5D"/>
                </a:solidFill>
              </a:rPr>
              <a:t>Más de uno de cada cuatro adultos mayores se cae cada año, pero solo la mitad informa a su médico. Es importante que su médico sepa acerca de cualquier problema de salud, pero también debe hacerle saber sus preocupaciones sobre el equilibrio y las caídas. </a:t>
            </a:r>
          </a:p>
        </p:txBody>
      </p:sp>
    </p:spTree>
    <p:extLst>
      <p:ext uri="{BB962C8B-B14F-4D97-AF65-F5344CB8AC3E}">
        <p14:creationId xmlns:p14="http://schemas.microsoft.com/office/powerpoint/2010/main" val="148800299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590080"/>
            <a:ext cx="9593593" cy="425860"/>
          </a:xfrm>
        </p:spPr>
        <p:txBody>
          <a:bodyPr/>
          <a:lstStyle/>
          <a:p>
            <a:pPr marL="0" indent="0">
              <a:spcBef>
                <a:spcPts val="0"/>
              </a:spcBef>
            </a:pPr>
            <a:r>
              <a:rPr lang="es-ES" dirty="0"/>
              <a:t>Aproveche al máximo sus conversaciones con estos </a:t>
            </a:r>
          </a:p>
          <a:p>
            <a:pPr marL="0" indent="0">
              <a:spcBef>
                <a:spcPts val="0"/>
              </a:spcBef>
            </a:pPr>
            <a:r>
              <a:rPr lang="es-ES" dirty="0"/>
              <a:t>seis consejos.</a:t>
            </a:r>
            <a:endParaRPr lang="en-US" dirty="0"/>
          </a:p>
        </p:txBody>
      </p:sp>
    </p:spTree>
    <p:extLst>
      <p:ext uri="{BB962C8B-B14F-4D97-AF65-F5344CB8AC3E}">
        <p14:creationId xmlns:p14="http://schemas.microsoft.com/office/powerpoint/2010/main" val="65662960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046988"/>
          </a:xfrm>
          <a:prstGeom prst="rect">
            <a:avLst/>
          </a:prstGeom>
          <a:noFill/>
        </p:spPr>
        <p:txBody>
          <a:bodyPr wrap="square">
            <a:spAutoFit/>
          </a:bodyPr>
          <a:lstStyle/>
          <a:p>
            <a:r>
              <a:rPr lang="es-ES" sz="2400" b="1" dirty="0">
                <a:solidFill>
                  <a:srgbClr val="2B2B2B"/>
                </a:solidFill>
              </a:rPr>
              <a:t>Escriba una lista de las cosas de las que quiere hablar. </a:t>
            </a:r>
          </a:p>
          <a:p>
            <a:endParaRPr lang="en-US" sz="2400" b="1" dirty="0">
              <a:solidFill>
                <a:srgbClr val="2B2B2B"/>
              </a:solidFill>
            </a:endParaRPr>
          </a:p>
          <a:p>
            <a:r>
              <a:rPr lang="es-ES" sz="2400" dirty="0">
                <a:solidFill>
                  <a:srgbClr val="2B2B2B"/>
                </a:solidFill>
              </a:rPr>
              <a:t>Antes de su cita, haga una lista de temas de salud de los que quiera hablar, que incluyan el equilibrio y las caídas. El esquema le ayudará a recordar sus puntos de conversación y preguntas. </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3067039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108543"/>
          </a:xfrm>
          <a:prstGeom prst="rect">
            <a:avLst/>
          </a:prstGeom>
          <a:noFill/>
        </p:spPr>
        <p:txBody>
          <a:bodyPr wrap="square">
            <a:spAutoFit/>
          </a:bodyPr>
          <a:lstStyle/>
          <a:p>
            <a:r>
              <a:rPr lang="es-ES" sz="2800" b="1" dirty="0">
                <a:solidFill>
                  <a:srgbClr val="2B2B2B"/>
                </a:solidFill>
              </a:rPr>
              <a:t>Pida una evaluación de riesgo de caídas.</a:t>
            </a:r>
            <a:endParaRPr lang="en-US" sz="2800" b="1" dirty="0">
              <a:solidFill>
                <a:srgbClr val="2B2B2B"/>
              </a:solidFill>
            </a:endParaRPr>
          </a:p>
          <a:p>
            <a:endParaRPr lang="es-ES" sz="2800" dirty="0">
              <a:solidFill>
                <a:srgbClr val="2B2B2B"/>
              </a:solidFill>
            </a:endParaRPr>
          </a:p>
          <a:p>
            <a:r>
              <a:rPr lang="es-ES" sz="2800" dirty="0">
                <a:solidFill>
                  <a:srgbClr val="2B2B2B"/>
                </a:solidFill>
              </a:rPr>
              <a:t>Si se ha caído, tiene problemas para caminar o se siente inestable, hable con su médico acerca de una evaluación de riesgo de caídas.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79183000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1721637"/>
            <a:ext cx="6337155" cy="3970318"/>
          </a:xfrm>
          <a:prstGeom prst="rect">
            <a:avLst/>
          </a:prstGeom>
          <a:noFill/>
        </p:spPr>
        <p:txBody>
          <a:bodyPr wrap="square">
            <a:spAutoFit/>
          </a:bodyPr>
          <a:lstStyle/>
          <a:p>
            <a:r>
              <a:rPr lang="es-ES" sz="2800" b="1" dirty="0">
                <a:solidFill>
                  <a:srgbClr val="2B2B2B"/>
                </a:solidFill>
              </a:rPr>
              <a:t>Hable sobre otros especialistas. </a:t>
            </a:r>
          </a:p>
          <a:p>
            <a:endParaRPr lang="en-US" sz="2800" b="1" dirty="0">
              <a:solidFill>
                <a:srgbClr val="2B2B2B"/>
              </a:solidFill>
            </a:endParaRPr>
          </a:p>
          <a:p>
            <a:r>
              <a:rPr lang="es-ES" sz="2800" dirty="0">
                <a:solidFill>
                  <a:srgbClr val="2B2B2B"/>
                </a:solidFill>
              </a:rPr>
              <a:t>Pregúntele a su médico si se beneficiaría de ver a un fisioterapeuta, terapeuta ocupacional u otros especialistas para ayudarle a mejorar el equilibrio, la fuerza, el uso de medicamentos, la visión y la audición para reducir el riesgo de caídas.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725541366"/>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108543"/>
          </a:xfrm>
          <a:prstGeom prst="rect">
            <a:avLst/>
          </a:prstGeom>
          <a:noFill/>
        </p:spPr>
        <p:txBody>
          <a:bodyPr wrap="square">
            <a:spAutoFit/>
          </a:bodyPr>
          <a:lstStyle/>
          <a:p>
            <a:r>
              <a:rPr lang="es-ES" sz="2800" b="1" dirty="0">
                <a:solidFill>
                  <a:srgbClr val="2B2B2B"/>
                </a:solidFill>
              </a:rPr>
              <a:t>Sea honesto sobre sus preocupaciones. </a:t>
            </a:r>
          </a:p>
          <a:p>
            <a:endParaRPr lang="en-US" sz="2800" b="1" dirty="0">
              <a:solidFill>
                <a:srgbClr val="2B2B2B"/>
              </a:solidFill>
            </a:endParaRPr>
          </a:p>
          <a:p>
            <a:r>
              <a:rPr lang="es-ES" sz="2800" dirty="0">
                <a:solidFill>
                  <a:srgbClr val="2B2B2B"/>
                </a:solidFill>
              </a:rPr>
              <a:t>Informe a su médico si se ha caído y comparta tantos detalles como sea posible. Cuanto más sepa su médico, más podrá ayudarle.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3446112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111970"/>
            <a:ext cx="7074002" cy="3416320"/>
          </a:xfrm>
          <a:prstGeom prst="rect">
            <a:avLst/>
          </a:prstGeom>
          <a:noFill/>
        </p:spPr>
        <p:txBody>
          <a:bodyPr wrap="square">
            <a:spAutoFit/>
          </a:bodyPr>
          <a:lstStyle/>
          <a:p>
            <a:r>
              <a:rPr lang="es-ES" sz="2400" b="1" dirty="0">
                <a:solidFill>
                  <a:srgbClr val="2B2B2B"/>
                </a:solidFill>
              </a:rPr>
              <a:t>¡Tome nota y pida notas! </a:t>
            </a:r>
            <a:endParaRPr lang="en-US" sz="2400" dirty="0">
              <a:solidFill>
                <a:srgbClr val="2B2B2B"/>
              </a:solidFill>
            </a:endParaRPr>
          </a:p>
          <a:p>
            <a:endParaRPr lang="es-ES" sz="2400" dirty="0">
              <a:solidFill>
                <a:srgbClr val="2B2B2B"/>
              </a:solidFill>
            </a:endParaRPr>
          </a:p>
          <a:p>
            <a:r>
              <a:rPr lang="es-ES" sz="2400" dirty="0">
                <a:solidFill>
                  <a:srgbClr val="2B2B2B"/>
                </a:solidFill>
              </a:rPr>
              <a:t>Traiga una libreta y un bolígrafo para anotar cualquier información importante que su médico comparta con usted. Además, pregunte si puede grabar la cita para repasar y escuchar. Esto le ayuda a recordar la información compartida durante la cita.  </a:t>
            </a:r>
          </a:p>
          <a:p>
            <a:endParaRPr lang="es-E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9442151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31CDF-CDC2-4AD1-9943-4AF8DE07A46F}"/>
              </a:ext>
            </a:extLst>
          </p:cNvPr>
          <p:cNvSpPr>
            <a:spLocks noGrp="1"/>
          </p:cNvSpPr>
          <p:nvPr>
            <p:ph type="body" sz="quarter" idx="10"/>
          </p:nvPr>
        </p:nvSpPr>
        <p:spPr>
          <a:xfrm>
            <a:off x="630308" y="929517"/>
            <a:ext cx="10779814" cy="1516061"/>
          </a:xfrm>
        </p:spPr>
        <p:txBody>
          <a:bodyPr/>
          <a:lstStyle/>
          <a:p>
            <a:r>
              <a:rPr lang="es-ES" sz="6000" dirty="0"/>
              <a:t>Tome el control de su salud:</a:t>
            </a:r>
            <a:endParaRPr lang="en-US" sz="6000" dirty="0"/>
          </a:p>
        </p:txBody>
      </p:sp>
      <p:sp>
        <p:nvSpPr>
          <p:cNvPr id="4" name="Text Placeholder 2">
            <a:extLst>
              <a:ext uri="{FF2B5EF4-FFF2-40B4-BE49-F238E27FC236}">
                <a16:creationId xmlns:a16="http://schemas.microsoft.com/office/drawing/2014/main" id="{2CD6C74A-DD7F-48F7-8065-3F9733CE3C3B}"/>
              </a:ext>
            </a:extLst>
          </p:cNvPr>
          <p:cNvSpPr txBox="1">
            <a:spLocks/>
          </p:cNvSpPr>
          <p:nvPr/>
        </p:nvSpPr>
        <p:spPr>
          <a:xfrm>
            <a:off x="781877" y="2207039"/>
            <a:ext cx="8225935" cy="1516061"/>
          </a:xfrm>
          <a:prstGeom prst="rect">
            <a:avLst/>
          </a:prstGeom>
        </p:spPr>
        <p:txBody>
          <a:bodyPr lIns="0" tIns="0" rIns="0" bIns="0"/>
          <a:lstStyle>
            <a:lvl1pPr marL="0" indent="0" algn="l" defTabSz="914400" rtl="0" eaLnBrk="1" latinLnBrk="0" hangingPunct="1">
              <a:lnSpc>
                <a:spcPct val="90000"/>
              </a:lnSpc>
              <a:spcBef>
                <a:spcPts val="0"/>
              </a:spcBef>
              <a:buFontTx/>
              <a:buNone/>
              <a:defRPr sz="5400" b="1" i="0" kern="1200">
                <a:solidFill>
                  <a:schemeClr val="bg1"/>
                </a:solidFill>
                <a:latin typeface="Source Serif Pro" panose="02040603050405020204" pitchFamily="18" charset="0"/>
                <a:ea typeface="Source Serif Pro" panose="02040603050405020204" pitchFamily="18" charset="0"/>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76466"/>
                </a:solidFill>
              </a:rPr>
              <a:t>6 </a:t>
            </a:r>
            <a:r>
              <a:rPr lang="en-US" dirty="0" err="1">
                <a:solidFill>
                  <a:srgbClr val="F76466"/>
                </a:solidFill>
              </a:rPr>
              <a:t>cosas</a:t>
            </a:r>
            <a:r>
              <a:rPr lang="en-US" dirty="0">
                <a:solidFill>
                  <a:srgbClr val="F76466"/>
                </a:solidFill>
              </a:rPr>
              <a:t> que </a:t>
            </a:r>
            <a:r>
              <a:rPr lang="en-US" dirty="0" err="1">
                <a:solidFill>
                  <a:srgbClr val="F76466"/>
                </a:solidFill>
              </a:rPr>
              <a:t>puede</a:t>
            </a:r>
            <a:r>
              <a:rPr lang="en-US" dirty="0">
                <a:solidFill>
                  <a:srgbClr val="F76466"/>
                </a:solidFill>
              </a:rPr>
              <a:t> </a:t>
            </a:r>
            <a:r>
              <a:rPr lang="en-US" dirty="0" err="1">
                <a:solidFill>
                  <a:srgbClr val="F76466"/>
                </a:solidFill>
              </a:rPr>
              <a:t>hacer</a:t>
            </a:r>
            <a:r>
              <a:rPr lang="en-US" dirty="0">
                <a:solidFill>
                  <a:srgbClr val="F76466"/>
                </a:solidFill>
              </a:rPr>
              <a:t> hoy para </a:t>
            </a:r>
            <a:r>
              <a:rPr lang="en-US" dirty="0" err="1">
                <a:solidFill>
                  <a:srgbClr val="F76466"/>
                </a:solidFill>
              </a:rPr>
              <a:t>prevenir</a:t>
            </a:r>
            <a:r>
              <a:rPr lang="en-US" dirty="0">
                <a:solidFill>
                  <a:srgbClr val="F76466"/>
                </a:solidFill>
              </a:rPr>
              <a:t> </a:t>
            </a:r>
            <a:r>
              <a:rPr lang="en-US" dirty="0" err="1">
                <a:solidFill>
                  <a:srgbClr val="F76466"/>
                </a:solidFill>
              </a:rPr>
              <a:t>una</a:t>
            </a:r>
            <a:r>
              <a:rPr lang="en-US" dirty="0">
                <a:solidFill>
                  <a:srgbClr val="F76466"/>
                </a:solidFill>
              </a:rPr>
              <a:t> </a:t>
            </a:r>
            <a:r>
              <a:rPr lang="en-US" dirty="0" err="1">
                <a:solidFill>
                  <a:srgbClr val="F76466"/>
                </a:solidFill>
              </a:rPr>
              <a:t>caidas</a:t>
            </a:r>
            <a:r>
              <a:rPr lang="en-US" dirty="0">
                <a:solidFill>
                  <a:srgbClr val="F76466"/>
                </a:solidFill>
              </a:rPr>
              <a:t> </a:t>
            </a:r>
          </a:p>
        </p:txBody>
      </p:sp>
      <p:pic>
        <p:nvPicPr>
          <p:cNvPr id="10" name="Picture 9" descr="A picture containing text, clipart&#10;&#10;Description automatically generated">
            <a:extLst>
              <a:ext uri="{FF2B5EF4-FFF2-40B4-BE49-F238E27FC236}">
                <a16:creationId xmlns:a16="http://schemas.microsoft.com/office/drawing/2014/main" id="{88AAFD44-3324-4C55-AAFF-2E46F43A26B8}"/>
              </a:ext>
            </a:extLst>
          </p:cNvPr>
          <p:cNvPicPr>
            <a:picLocks noChangeAspect="1"/>
          </p:cNvPicPr>
          <p:nvPr/>
        </p:nvPicPr>
        <p:blipFill>
          <a:blip r:embed="rId2"/>
          <a:stretch>
            <a:fillRect/>
          </a:stretch>
        </p:blipFill>
        <p:spPr>
          <a:xfrm>
            <a:off x="208722" y="6288857"/>
            <a:ext cx="2752344" cy="410186"/>
          </a:xfrm>
          <a:prstGeom prst="rect">
            <a:avLst/>
          </a:prstGeom>
        </p:spPr>
      </p:pic>
    </p:spTree>
    <p:extLst>
      <p:ext uri="{BB962C8B-B14F-4D97-AF65-F5344CB8AC3E}">
        <p14:creationId xmlns:p14="http://schemas.microsoft.com/office/powerpoint/2010/main" val="1682538643"/>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médico sobre caídas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1721637"/>
            <a:ext cx="6097656" cy="3539430"/>
          </a:xfrm>
          <a:prstGeom prst="rect">
            <a:avLst/>
          </a:prstGeom>
          <a:noFill/>
        </p:spPr>
        <p:txBody>
          <a:bodyPr wrap="square">
            <a:spAutoFit/>
          </a:bodyPr>
          <a:lstStyle/>
          <a:p>
            <a:r>
              <a:rPr lang="en-US" sz="2800" b="1" dirty="0" err="1">
                <a:solidFill>
                  <a:srgbClr val="2B2B2B"/>
                </a:solidFill>
              </a:rPr>
              <a:t>Hágale</a:t>
            </a:r>
            <a:r>
              <a:rPr lang="en-US" sz="2800" b="1" dirty="0">
                <a:solidFill>
                  <a:srgbClr val="2B2B2B"/>
                </a:solidFill>
              </a:rPr>
              <a:t> </a:t>
            </a:r>
            <a:r>
              <a:rPr lang="en-US" sz="2800" b="1" dirty="0" err="1">
                <a:solidFill>
                  <a:srgbClr val="2B2B2B"/>
                </a:solidFill>
              </a:rPr>
              <a:t>preguntas</a:t>
            </a:r>
            <a:r>
              <a:rPr lang="en-US" sz="2800" b="1" dirty="0">
                <a:solidFill>
                  <a:srgbClr val="2B2B2B"/>
                </a:solidFill>
              </a:rPr>
              <a:t> a </a:t>
            </a:r>
            <a:r>
              <a:rPr lang="en-US" sz="2800" b="1" dirty="0" err="1">
                <a:solidFill>
                  <a:srgbClr val="2B2B2B"/>
                </a:solidFill>
              </a:rPr>
              <a:t>su</a:t>
            </a:r>
            <a:r>
              <a:rPr lang="en-US" sz="2800" b="1" dirty="0">
                <a:solidFill>
                  <a:srgbClr val="2B2B2B"/>
                </a:solidFill>
              </a:rPr>
              <a:t> </a:t>
            </a:r>
            <a:r>
              <a:rPr lang="en-US" sz="2800" b="1" dirty="0" err="1">
                <a:solidFill>
                  <a:srgbClr val="2B2B2B"/>
                </a:solidFill>
              </a:rPr>
              <a:t>médico</a:t>
            </a:r>
            <a:r>
              <a:rPr lang="en-US" sz="2800" b="1" dirty="0">
                <a:solidFill>
                  <a:srgbClr val="2B2B2B"/>
                </a:solidFill>
              </a:rPr>
              <a:t>. </a:t>
            </a:r>
          </a:p>
          <a:p>
            <a:endParaRPr lang="en-US" sz="2800" dirty="0">
              <a:solidFill>
                <a:srgbClr val="2B2B2B"/>
              </a:solidFill>
            </a:endParaRPr>
          </a:p>
          <a:p>
            <a:r>
              <a:rPr lang="es-ES" sz="2800" dirty="0">
                <a:solidFill>
                  <a:srgbClr val="2B2B2B"/>
                </a:solidFill>
              </a:rPr>
              <a:t>Si hay algo que no entiende, consulte de nuevo a su médico. Repetirle la información a su médico le ayudará a usted a recordar y le hará saber al médico que comprende la información.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376843188"/>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712732" y="2523386"/>
            <a:ext cx="10766536" cy="971125"/>
          </a:xfrm>
        </p:spPr>
        <p:txBody>
          <a:bodyPr/>
          <a:lstStyle/>
          <a:p>
            <a:pPr indent="0"/>
            <a:r>
              <a:rPr lang="es-ES" sz="4400" dirty="0">
                <a:solidFill>
                  <a:srgbClr val="04A299"/>
                </a:solidFill>
              </a:rPr>
              <a:t>Revise los medicamentos con su médico o farmacéutico: 5 consejos para el éxito</a:t>
            </a:r>
            <a:endParaRPr lang="en-US" sz="4400" dirty="0">
              <a:solidFill>
                <a:srgbClr val="04A299"/>
              </a:solidFill>
            </a:endParaRPr>
          </a:p>
        </p:txBody>
      </p:sp>
    </p:spTree>
    <p:extLst>
      <p:ext uri="{BB962C8B-B14F-4D97-AF65-F5344CB8AC3E}">
        <p14:creationId xmlns:p14="http://schemas.microsoft.com/office/powerpoint/2010/main" val="392200368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155166"/>
            <a:ext cx="9593593" cy="425860"/>
          </a:xfrm>
        </p:spPr>
        <p:txBody>
          <a:bodyPr/>
          <a:lstStyle/>
          <a:p>
            <a:pPr indent="0"/>
            <a:r>
              <a:rPr lang="es-ES" dirty="0">
                <a:solidFill>
                  <a:srgbClr val="0B4A5D"/>
                </a:solidFill>
              </a:rPr>
              <a:t>Muchas personas toman más de un medicamento recetado y usan medicamentos de venta libre. A medida que envejecemos y nuestros cuerpos cambian, tomar múltiples medicamentos aumenta la posibilidad de efectos secundarios, interacciones medicamentosas y riesgo de caídas. </a:t>
            </a:r>
          </a:p>
        </p:txBody>
      </p:sp>
    </p:spTree>
    <p:extLst>
      <p:ext uri="{BB962C8B-B14F-4D97-AF65-F5344CB8AC3E}">
        <p14:creationId xmlns:p14="http://schemas.microsoft.com/office/powerpoint/2010/main" val="428892858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340715"/>
            <a:ext cx="9593593" cy="425860"/>
          </a:xfrm>
        </p:spPr>
        <p:txBody>
          <a:bodyPr/>
          <a:lstStyle/>
          <a:p>
            <a:pPr indent="0"/>
            <a:r>
              <a:rPr lang="es-ES" dirty="0"/>
              <a:t>Revise sus medicamentos con frecuencia con TODOS sus proveedores de atención médica, incluidos su médico y farmacéutico, para asegurarse de que sus medicamentos no aumenten su riesgo de caídas y otros problemas.</a:t>
            </a:r>
            <a:endParaRPr lang="en-US" dirty="0"/>
          </a:p>
        </p:txBody>
      </p:sp>
    </p:spTree>
    <p:extLst>
      <p:ext uri="{BB962C8B-B14F-4D97-AF65-F5344CB8AC3E}">
        <p14:creationId xmlns:p14="http://schemas.microsoft.com/office/powerpoint/2010/main" val="170403767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los medicamentos con su médico o farmacéutico </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155065"/>
            <a:ext cx="6763284" cy="3416320"/>
          </a:xfrm>
          <a:prstGeom prst="rect">
            <a:avLst/>
          </a:prstGeom>
          <a:noFill/>
        </p:spPr>
        <p:txBody>
          <a:bodyPr wrap="square">
            <a:spAutoFit/>
          </a:bodyPr>
          <a:lstStyle/>
          <a:p>
            <a:r>
              <a:rPr lang="es-ES" sz="2400" b="1" dirty="0">
                <a:solidFill>
                  <a:srgbClr val="2B2B2B"/>
                </a:solidFill>
              </a:rPr>
              <a:t>Tome los medicamentos solo según lo recetado. </a:t>
            </a:r>
          </a:p>
          <a:p>
            <a:endParaRPr lang="en-US" sz="2400" dirty="0">
              <a:solidFill>
                <a:srgbClr val="2B2B2B"/>
              </a:solidFill>
            </a:endParaRPr>
          </a:p>
          <a:p>
            <a:r>
              <a:rPr lang="es-ES" sz="2400" dirty="0">
                <a:solidFill>
                  <a:srgbClr val="2B2B2B"/>
                </a:solidFill>
              </a:rPr>
              <a:t>Siga las instrucciones de los medicamentos, como cuándo tomarlos, con qué frecuencia, en qué dosis y si con o sin alimentos. </a:t>
            </a:r>
          </a:p>
          <a:p>
            <a:endParaRPr lang="es-ES" sz="2400" dirty="0">
              <a:solidFill>
                <a:srgbClr val="2B2B2B"/>
              </a:solidFill>
            </a:endParaRPr>
          </a:p>
          <a:p>
            <a:r>
              <a:rPr lang="es-ES" sz="2400" dirty="0">
                <a:solidFill>
                  <a:srgbClr val="2B2B2B"/>
                </a:solidFill>
              </a:rPr>
              <a:t>NO omita dosis, tome dosis múltiples ni tome ningún medicamento que no le hayan recetado.</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23727183"/>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los medicamentos con su médico o farmacéutico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91256" y="2183302"/>
            <a:ext cx="6878693" cy="3046988"/>
          </a:xfrm>
          <a:prstGeom prst="rect">
            <a:avLst/>
          </a:prstGeom>
          <a:noFill/>
        </p:spPr>
        <p:txBody>
          <a:bodyPr wrap="square">
            <a:spAutoFit/>
          </a:bodyPr>
          <a:lstStyle/>
          <a:p>
            <a:r>
              <a:rPr lang="es-ES" sz="2400" b="1" dirty="0">
                <a:solidFill>
                  <a:srgbClr val="2B2B2B"/>
                </a:solidFill>
              </a:rPr>
              <a:t>Mantenga una lista de sus medicamentos.</a:t>
            </a:r>
          </a:p>
          <a:p>
            <a:r>
              <a:rPr lang="es-ES" sz="2400" b="1" dirty="0">
                <a:solidFill>
                  <a:srgbClr val="2B2B2B"/>
                </a:solidFill>
              </a:rPr>
              <a:t> </a:t>
            </a:r>
            <a:endParaRPr lang="en-US" sz="2400" dirty="0">
              <a:solidFill>
                <a:srgbClr val="2B2B2B"/>
              </a:solidFill>
            </a:endParaRPr>
          </a:p>
          <a:p>
            <a:r>
              <a:rPr lang="es-ES" sz="2400" dirty="0">
                <a:solidFill>
                  <a:srgbClr val="2B2B2B"/>
                </a:solidFill>
              </a:rPr>
              <a:t>Mantenga una lista actualizada de todos sus medicamentos, incluidos los recetados (los que se toman por vía oral, los que se aplican en la piel, las gotas para los ojos y los inyectables), los de venta libre, los suplementos de hierbas, las vitaminas y los minerales. </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4520561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los medicamentos con su médico o farmacéutico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044044"/>
            <a:ext cx="7020736" cy="4154984"/>
          </a:xfrm>
          <a:prstGeom prst="rect">
            <a:avLst/>
          </a:prstGeom>
          <a:noFill/>
        </p:spPr>
        <p:txBody>
          <a:bodyPr wrap="square">
            <a:spAutoFit/>
          </a:bodyPr>
          <a:lstStyle/>
          <a:p>
            <a:r>
              <a:rPr lang="es-ES" sz="2400" b="1" dirty="0">
                <a:solidFill>
                  <a:srgbClr val="2B2B2B"/>
                </a:solidFill>
              </a:rPr>
              <a:t>Prevea recordatorios para una revisión de sus medicamentos. </a:t>
            </a:r>
          </a:p>
          <a:p>
            <a:r>
              <a:rPr lang="es-ES" sz="2400" b="1" dirty="0">
                <a:solidFill>
                  <a:srgbClr val="2B2B2B"/>
                </a:solidFill>
              </a:rPr>
              <a:t> </a:t>
            </a:r>
            <a:endParaRPr lang="en-US" sz="2400" dirty="0">
              <a:solidFill>
                <a:srgbClr val="2B2B2B"/>
              </a:solidFill>
            </a:endParaRPr>
          </a:p>
          <a:p>
            <a:r>
              <a:rPr lang="es-ES" sz="2400" dirty="0">
                <a:solidFill>
                  <a:srgbClr val="2B2B2B"/>
                </a:solidFill>
              </a:rPr>
              <a:t>Lleve su lista de medicamentos a su médico o farmacéutico local, haga que la revise y pregúntele sobre sus medicamentos. </a:t>
            </a:r>
          </a:p>
          <a:p>
            <a:endParaRPr lang="es-ES" sz="2400" dirty="0">
              <a:solidFill>
                <a:srgbClr val="2B2B2B"/>
              </a:solidFill>
            </a:endParaRPr>
          </a:p>
          <a:p>
            <a:r>
              <a:rPr lang="es-ES" sz="2400" dirty="0">
                <a:solidFill>
                  <a:srgbClr val="2B2B2B"/>
                </a:solidFill>
              </a:rPr>
              <a:t>Asegúrese de revisar sus medicamentos al menos una vez al año, y también cada vez que se agregue un nuevo medicamento o cambie su salud. </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108441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los medicamentos con su médico o farmacéutico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3"/>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04417" y="1982686"/>
            <a:ext cx="7020736" cy="3477875"/>
          </a:xfrm>
          <a:prstGeom prst="rect">
            <a:avLst/>
          </a:prstGeom>
          <a:noFill/>
        </p:spPr>
        <p:txBody>
          <a:bodyPr wrap="square">
            <a:spAutoFit/>
          </a:bodyPr>
          <a:lstStyle/>
          <a:p>
            <a:r>
              <a:rPr lang="es-ES" sz="2000" b="1" dirty="0">
                <a:solidFill>
                  <a:srgbClr val="2B2B2B"/>
                </a:solidFill>
              </a:rPr>
              <a:t>Informe los efectos secundarios. </a:t>
            </a:r>
          </a:p>
          <a:p>
            <a:endParaRPr lang="en-US" sz="2000" b="1" dirty="0">
              <a:solidFill>
                <a:srgbClr val="2B2B2B"/>
              </a:solidFill>
            </a:endParaRPr>
          </a:p>
          <a:p>
            <a:r>
              <a:rPr lang="es-ES" sz="2000" dirty="0">
                <a:solidFill>
                  <a:srgbClr val="2B2B2B"/>
                </a:solidFill>
              </a:rPr>
              <a:t>Algunos medicamentos pueden causar efectos secundarios, como </a:t>
            </a:r>
          </a:p>
          <a:p>
            <a:pPr marL="342900" indent="-342900">
              <a:buFont typeface="Arial" panose="020B0604020202020204" pitchFamily="34" charset="0"/>
              <a:buChar char="•"/>
            </a:pPr>
            <a:r>
              <a:rPr lang="es-ES" sz="2000" dirty="0">
                <a:solidFill>
                  <a:srgbClr val="2B2B2B"/>
                </a:solidFill>
              </a:rPr>
              <a:t>sentirse mareado o atontado</a:t>
            </a:r>
          </a:p>
          <a:p>
            <a:pPr marL="342900" indent="-342900">
              <a:buFont typeface="Arial" panose="020B0604020202020204" pitchFamily="34" charset="0"/>
              <a:buChar char="•"/>
            </a:pPr>
            <a:r>
              <a:rPr lang="es-ES" sz="2000" dirty="0">
                <a:solidFill>
                  <a:srgbClr val="2B2B2B"/>
                </a:solidFill>
              </a:rPr>
              <a:t>con sueño durante el día o confundido</a:t>
            </a:r>
          </a:p>
          <a:p>
            <a:pPr marL="342900" indent="-342900">
              <a:buFont typeface="Arial" panose="020B0604020202020204" pitchFamily="34" charset="0"/>
              <a:buChar char="•"/>
            </a:pPr>
            <a:r>
              <a:rPr lang="es-ES" sz="2000" dirty="0">
                <a:solidFill>
                  <a:srgbClr val="2B2B2B"/>
                </a:solidFill>
              </a:rPr>
              <a:t>tener necesidad de orinar con más frecuencia</a:t>
            </a:r>
          </a:p>
          <a:p>
            <a:pPr marL="342900" indent="-342900">
              <a:buFont typeface="Arial" panose="020B0604020202020204" pitchFamily="34" charset="0"/>
              <a:buChar char="•"/>
            </a:pPr>
            <a:r>
              <a:rPr lang="es-ES" sz="2000" dirty="0">
                <a:solidFill>
                  <a:srgbClr val="2B2B2B"/>
                </a:solidFill>
              </a:rPr>
              <a:t>e incluso pueden afectar la coordinación en las piernas</a:t>
            </a:r>
          </a:p>
          <a:p>
            <a:endParaRPr lang="es-ES" sz="2000" dirty="0">
              <a:solidFill>
                <a:srgbClr val="2B2B2B"/>
              </a:solidFill>
            </a:endParaRPr>
          </a:p>
          <a:p>
            <a:endParaRPr lang="es-ES" sz="2000" dirty="0">
              <a:solidFill>
                <a:srgbClr val="2B2B2B"/>
              </a:solidFill>
            </a:endParaRPr>
          </a:p>
          <a:p>
            <a:r>
              <a:rPr lang="es-ES" sz="2000" dirty="0">
                <a:solidFill>
                  <a:srgbClr val="2B2B2B"/>
                </a:solidFill>
              </a:rPr>
              <a:t>Hable con su médico si tiene estos problemas. </a:t>
            </a:r>
            <a:endParaRPr lang="en-US" sz="20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4"/>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45392"/>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60826433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los medicamentos con su médico o farmacéutico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3"/>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08398" y="2030211"/>
            <a:ext cx="7020736" cy="3170099"/>
          </a:xfrm>
          <a:prstGeom prst="rect">
            <a:avLst/>
          </a:prstGeom>
          <a:noFill/>
        </p:spPr>
        <p:txBody>
          <a:bodyPr wrap="square">
            <a:spAutoFit/>
          </a:bodyPr>
          <a:lstStyle/>
          <a:p>
            <a:r>
              <a:rPr lang="es-ES" sz="2000" b="1" dirty="0">
                <a:solidFill>
                  <a:srgbClr val="2B2B2B"/>
                </a:solidFill>
              </a:rPr>
              <a:t>Cíñase a una farmacia.</a:t>
            </a:r>
          </a:p>
          <a:p>
            <a:r>
              <a:rPr lang="es-ES" sz="2000" b="1" dirty="0">
                <a:solidFill>
                  <a:srgbClr val="2B2B2B"/>
                </a:solidFill>
              </a:rPr>
              <a:t> </a:t>
            </a:r>
            <a:endParaRPr lang="en-US" sz="2000" b="1" dirty="0">
              <a:solidFill>
                <a:srgbClr val="2B2B2B"/>
              </a:solidFill>
            </a:endParaRPr>
          </a:p>
          <a:p>
            <a:r>
              <a:rPr lang="es-ES" sz="2000" dirty="0">
                <a:solidFill>
                  <a:srgbClr val="2B2B2B"/>
                </a:solidFill>
              </a:rPr>
              <a:t>Usar solo una farmacia lo mantendrá más seguro, ya que el farmacéutico lleva un registro de todos los medicamentos que está tomando. </a:t>
            </a:r>
          </a:p>
          <a:p>
            <a:endParaRPr lang="es-ES" sz="2000" dirty="0">
              <a:solidFill>
                <a:srgbClr val="2B2B2B"/>
              </a:solidFill>
            </a:endParaRPr>
          </a:p>
          <a:p>
            <a:r>
              <a:rPr lang="es-ES" sz="2000" dirty="0">
                <a:solidFill>
                  <a:srgbClr val="2B2B2B"/>
                </a:solidFill>
              </a:rPr>
              <a:t>Ellos pueden comunicarse con su médico si identifican medicamentos que no funcionan bien juntos, que pueden ser un duplicado de otro medicamento que está tomando, o si le han recetado una dosis demasiado alta. </a:t>
            </a:r>
            <a:endParaRPr lang="en-US" sz="20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4"/>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45392"/>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21791633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640304" y="2333263"/>
            <a:ext cx="10911391" cy="971125"/>
          </a:xfrm>
        </p:spPr>
        <p:txBody>
          <a:bodyPr/>
          <a:lstStyle/>
          <a:p>
            <a:pPr indent="0"/>
            <a:r>
              <a:rPr lang="es-ES" sz="4400" dirty="0">
                <a:solidFill>
                  <a:srgbClr val="04A299"/>
                </a:solidFill>
              </a:rPr>
              <a:t>5 maneras de cuidar su visión y audición que ayudan a reducir el riesgo de caídas </a:t>
            </a:r>
            <a:endParaRPr lang="en-US" sz="4400" dirty="0">
              <a:solidFill>
                <a:srgbClr val="04A299"/>
              </a:solidFill>
            </a:endParaRPr>
          </a:p>
        </p:txBody>
      </p:sp>
    </p:spTree>
    <p:extLst>
      <p:ext uri="{BB962C8B-B14F-4D97-AF65-F5344CB8AC3E}">
        <p14:creationId xmlns:p14="http://schemas.microsoft.com/office/powerpoint/2010/main" val="264621479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A9333-1699-4CC4-A5E3-533024B789AA}"/>
              </a:ext>
            </a:extLst>
          </p:cNvPr>
          <p:cNvSpPr txBox="1"/>
          <p:nvPr/>
        </p:nvSpPr>
        <p:spPr>
          <a:xfrm>
            <a:off x="1585289" y="1427780"/>
            <a:ext cx="8264387" cy="2185214"/>
          </a:xfrm>
          <a:prstGeom prst="rect">
            <a:avLst/>
          </a:prstGeom>
          <a:noFill/>
        </p:spPr>
        <p:txBody>
          <a:bodyPr wrap="square">
            <a:spAutoFit/>
          </a:bodyPr>
          <a:lstStyle/>
          <a:p>
            <a:r>
              <a:rPr lang="es-ES" sz="3200" dirty="0">
                <a:solidFill>
                  <a:srgbClr val="0B4A5D"/>
                </a:solidFill>
                <a:latin typeface="Source Serif Pro" panose="02040603050405020204" pitchFamily="18" charset="0"/>
                <a:ea typeface="Source Serif Pro" panose="02040603050405020204" pitchFamily="18" charset="0"/>
              </a:rPr>
              <a:t>Cada </a:t>
            </a:r>
            <a:r>
              <a:rPr lang="es-ES" sz="3200" b="1" dirty="0">
                <a:solidFill>
                  <a:srgbClr val="0B4A5D"/>
                </a:solidFill>
                <a:latin typeface="Source Serif Pro" panose="02040603050405020204" pitchFamily="18" charset="0"/>
                <a:ea typeface="Source Serif Pro" panose="02040603050405020204" pitchFamily="18" charset="0"/>
              </a:rPr>
              <a:t>11 segundos</a:t>
            </a:r>
            <a:r>
              <a:rPr lang="es-ES" sz="3200" dirty="0">
                <a:solidFill>
                  <a:srgbClr val="0B4A5D"/>
                </a:solidFill>
                <a:latin typeface="Source Serif Pro" panose="02040603050405020204" pitchFamily="18" charset="0"/>
                <a:ea typeface="Source Serif Pro" panose="02040603050405020204" pitchFamily="18" charset="0"/>
              </a:rPr>
              <a:t>, un adulto mayor es atendido en la sala de emergencia por una lesión relacionada a una caída. </a:t>
            </a:r>
          </a:p>
          <a:p>
            <a:r>
              <a:rPr lang="es-ES" sz="3600" b="1" dirty="0">
                <a:solidFill>
                  <a:srgbClr val="0B4A5D"/>
                </a:solidFill>
                <a:latin typeface="Source Serif Pro" panose="02040603050405020204" pitchFamily="18" charset="0"/>
                <a:ea typeface="Source Serif Pro" panose="02040603050405020204" pitchFamily="18" charset="0"/>
              </a:rPr>
              <a:t>Muchas caídas se pueden evitar.</a:t>
            </a:r>
            <a:endParaRPr lang="en-US" sz="3600" dirty="0">
              <a:solidFill>
                <a:srgbClr val="0B4A5D"/>
              </a:solidFill>
              <a:latin typeface="Source Serif Pro" panose="02040603050405020204" pitchFamily="18" charset="0"/>
              <a:ea typeface="Source Serif Pro" panose="02040603050405020204" pitchFamily="18" charset="0"/>
            </a:endParaRPr>
          </a:p>
        </p:txBody>
      </p:sp>
      <p:pic>
        <p:nvPicPr>
          <p:cNvPr id="4" name="Picture 3" descr="Text&#10;&#10;Description automatically generated">
            <a:extLst>
              <a:ext uri="{FF2B5EF4-FFF2-40B4-BE49-F238E27FC236}">
                <a16:creationId xmlns:a16="http://schemas.microsoft.com/office/drawing/2014/main" id="{25D47209-D6D0-477F-AF35-450B800C0264}"/>
              </a:ext>
            </a:extLst>
          </p:cNvPr>
          <p:cNvPicPr>
            <a:picLocks noChangeAspect="1"/>
          </p:cNvPicPr>
          <p:nvPr/>
        </p:nvPicPr>
        <p:blipFill>
          <a:blip r:embed="rId2"/>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1B1088AE-4EE6-4B6A-B878-60F99B41F7CB}"/>
              </a:ext>
            </a:extLst>
          </p:cNvPr>
          <p:cNvSpPr txBox="1"/>
          <p:nvPr/>
        </p:nvSpPr>
        <p:spPr>
          <a:xfrm>
            <a:off x="1585290" y="3860560"/>
            <a:ext cx="8264387" cy="1569660"/>
          </a:xfrm>
          <a:prstGeom prst="rect">
            <a:avLst/>
          </a:prstGeom>
          <a:noFill/>
        </p:spPr>
        <p:txBody>
          <a:bodyPr wrap="square">
            <a:spAutoFit/>
          </a:bodyPr>
          <a:lstStyle/>
          <a:p>
            <a:r>
              <a:rPr lang="es-ES" sz="4800" dirty="0">
                <a:solidFill>
                  <a:srgbClr val="0B4A5D"/>
                </a:solidFill>
                <a:latin typeface="Source Serif Pro" panose="02040603050405020204" pitchFamily="18" charset="0"/>
                <a:ea typeface="Source Serif Pro" panose="02040603050405020204" pitchFamily="18" charset="0"/>
              </a:rPr>
              <a:t>¡Permanezca seguro con estos consejos!</a:t>
            </a:r>
            <a:endParaRPr lang="en-US" sz="4800" dirty="0"/>
          </a:p>
        </p:txBody>
      </p:sp>
      <p:sp>
        <p:nvSpPr>
          <p:cNvPr id="8" name="TextBox 7">
            <a:extLst>
              <a:ext uri="{FF2B5EF4-FFF2-40B4-BE49-F238E27FC236}">
                <a16:creationId xmlns:a16="http://schemas.microsoft.com/office/drawing/2014/main" id="{D8378D76-2852-3F44-4B4C-565F28BFB44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03783829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707206"/>
            <a:ext cx="9593593" cy="425860"/>
          </a:xfrm>
        </p:spPr>
        <p:txBody>
          <a:bodyPr/>
          <a:lstStyle/>
          <a:p>
            <a:pPr indent="0"/>
            <a:r>
              <a:rPr lang="es-ES" dirty="0">
                <a:solidFill>
                  <a:srgbClr val="0B4A5D"/>
                </a:solidFill>
              </a:rPr>
              <a:t>Poder ver y oír bien es importante para un buen equilibrio. La mala visión y la pérdida de la audición pueden aumentar el riesgo de caídas. </a:t>
            </a:r>
          </a:p>
        </p:txBody>
      </p:sp>
    </p:spTree>
    <p:extLst>
      <p:ext uri="{BB962C8B-B14F-4D97-AF65-F5344CB8AC3E}">
        <p14:creationId xmlns:p14="http://schemas.microsoft.com/office/powerpoint/2010/main" val="412911857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707426"/>
            <a:ext cx="9593593" cy="425860"/>
          </a:xfrm>
        </p:spPr>
        <p:txBody>
          <a:bodyPr/>
          <a:lstStyle/>
          <a:p>
            <a:pPr indent="0"/>
            <a:r>
              <a:rPr lang="es-ES" dirty="0"/>
              <a:t>Aquí hay cinco acciones fáciles que puede tomar hoy para asegurarse de que sus ojos y oídos le ayuden a reducir el riesgo de caídas.</a:t>
            </a:r>
            <a:endParaRPr lang="en-US" dirty="0"/>
          </a:p>
        </p:txBody>
      </p:sp>
    </p:spTree>
    <p:extLst>
      <p:ext uri="{BB962C8B-B14F-4D97-AF65-F5344CB8AC3E}">
        <p14:creationId xmlns:p14="http://schemas.microsoft.com/office/powerpoint/2010/main" val="263178035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43909" y="2183302"/>
            <a:ext cx="7059206" cy="3785652"/>
          </a:xfrm>
          <a:prstGeom prst="rect">
            <a:avLst/>
          </a:prstGeom>
          <a:noFill/>
        </p:spPr>
        <p:txBody>
          <a:bodyPr wrap="square">
            <a:spAutoFit/>
          </a:bodyPr>
          <a:lstStyle/>
          <a:p>
            <a:r>
              <a:rPr lang="es-ES" sz="2400" b="1" dirty="0">
                <a:solidFill>
                  <a:srgbClr val="2B2B2B"/>
                </a:solidFill>
              </a:rPr>
              <a:t>Hágase un examen de la vista todos los años.</a:t>
            </a:r>
          </a:p>
          <a:p>
            <a:r>
              <a:rPr lang="es-ES" sz="2400" b="1" dirty="0">
                <a:solidFill>
                  <a:srgbClr val="2B2B2B"/>
                </a:solidFill>
              </a:rPr>
              <a:t> </a:t>
            </a:r>
            <a:endParaRPr lang="en-US" sz="2400" b="1" dirty="0">
              <a:solidFill>
                <a:srgbClr val="2B2B2B"/>
              </a:solidFill>
            </a:endParaRPr>
          </a:p>
          <a:p>
            <a:r>
              <a:rPr lang="es-ES" sz="2400" dirty="0">
                <a:solidFill>
                  <a:srgbClr val="2B2B2B"/>
                </a:solidFill>
              </a:rPr>
              <a:t>Recuerde hacerse un examen de la vista con dilatación de las pupilas una vez al año para actualizar sus anteojos y detectar enfermedades oculares, como cataratas y glaucoma. </a:t>
            </a:r>
          </a:p>
          <a:p>
            <a:endParaRPr lang="es-ES" sz="2400" dirty="0">
              <a:solidFill>
                <a:srgbClr val="2B2B2B"/>
              </a:solidFill>
            </a:endParaRPr>
          </a:p>
          <a:p>
            <a:r>
              <a:rPr lang="es-ES" sz="2400" dirty="0">
                <a:solidFill>
                  <a:srgbClr val="2B2B2B"/>
                </a:solidFill>
              </a:rPr>
              <a:t>La detección y el tratamiento tempranos pueden ayudar a proteger la visión y prevenir la pérdida de la visión y las caídas.</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62032496"/>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815882"/>
          </a:xfrm>
          <a:prstGeom prst="rect">
            <a:avLst/>
          </a:prstGeom>
          <a:noFill/>
        </p:spPr>
        <p:txBody>
          <a:bodyPr wrap="square">
            <a:spAutoFit/>
          </a:bodyPr>
          <a:lstStyle/>
          <a:p>
            <a:r>
              <a:rPr lang="en-US" sz="2800" b="1" dirty="0">
                <a:solidFill>
                  <a:srgbClr val="2B2B2B"/>
                </a:solidFill>
              </a:rPr>
              <a:t>Use </a:t>
            </a:r>
            <a:r>
              <a:rPr lang="en-US" sz="2800" b="1" dirty="0" err="1">
                <a:solidFill>
                  <a:srgbClr val="2B2B2B"/>
                </a:solidFill>
              </a:rPr>
              <a:t>anteojos</a:t>
            </a:r>
            <a:r>
              <a:rPr lang="en-US" sz="2800" b="1" dirty="0">
                <a:solidFill>
                  <a:srgbClr val="2B2B2B"/>
                </a:solidFill>
              </a:rPr>
              <a:t> </a:t>
            </a:r>
            <a:r>
              <a:rPr lang="en-US" sz="2800" b="1" dirty="0" err="1">
                <a:solidFill>
                  <a:srgbClr val="2B2B2B"/>
                </a:solidFill>
              </a:rPr>
              <a:t>correctamente</a:t>
            </a:r>
            <a:r>
              <a:rPr lang="en-US" sz="2800" b="1" dirty="0">
                <a:solidFill>
                  <a:srgbClr val="2B2B2B"/>
                </a:solidFill>
              </a:rPr>
              <a:t>. </a:t>
            </a:r>
          </a:p>
          <a:p>
            <a:endParaRPr lang="en-US" sz="2800" dirty="0">
              <a:solidFill>
                <a:srgbClr val="2B2B2B"/>
              </a:solidFill>
            </a:endParaRPr>
          </a:p>
          <a:p>
            <a:r>
              <a:rPr lang="es-ES" sz="2800" dirty="0">
                <a:solidFill>
                  <a:srgbClr val="2B2B2B"/>
                </a:solidFill>
              </a:rPr>
              <a:t>Utilice anteojos prescritos y evite llevar anteojos de sol en el interior.</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7294110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39178" y="2027247"/>
            <a:ext cx="7366966" cy="3477875"/>
          </a:xfrm>
          <a:prstGeom prst="rect">
            <a:avLst/>
          </a:prstGeom>
          <a:noFill/>
        </p:spPr>
        <p:txBody>
          <a:bodyPr wrap="square">
            <a:spAutoFit/>
          </a:bodyPr>
          <a:lstStyle/>
          <a:p>
            <a:r>
              <a:rPr lang="en-US" sz="2000" b="1" dirty="0" err="1">
                <a:solidFill>
                  <a:srgbClr val="2B2B2B"/>
                </a:solidFill>
              </a:rPr>
              <a:t>Manténgase</a:t>
            </a:r>
            <a:r>
              <a:rPr lang="en-US" sz="2000" b="1" dirty="0">
                <a:solidFill>
                  <a:srgbClr val="2B2B2B"/>
                </a:solidFill>
              </a:rPr>
              <a:t> </a:t>
            </a:r>
            <a:r>
              <a:rPr lang="en-US" sz="2000" b="1" dirty="0" err="1">
                <a:solidFill>
                  <a:srgbClr val="2B2B2B"/>
                </a:solidFill>
              </a:rPr>
              <a:t>seguro</a:t>
            </a:r>
            <a:r>
              <a:rPr lang="en-US" sz="2000" b="1" dirty="0">
                <a:solidFill>
                  <a:srgbClr val="2B2B2B"/>
                </a:solidFill>
              </a:rPr>
              <a:t> al usar </a:t>
            </a:r>
            <a:r>
              <a:rPr lang="en-US" sz="2000" b="1" dirty="0" err="1">
                <a:solidFill>
                  <a:srgbClr val="2B2B2B"/>
                </a:solidFill>
              </a:rPr>
              <a:t>anteojos</a:t>
            </a:r>
            <a:r>
              <a:rPr lang="en-US" sz="2000" b="1" dirty="0">
                <a:solidFill>
                  <a:srgbClr val="2B2B2B"/>
                </a:solidFill>
              </a:rPr>
              <a:t> bifocals</a:t>
            </a:r>
          </a:p>
          <a:p>
            <a:endParaRPr lang="en-US" sz="2000" dirty="0">
              <a:solidFill>
                <a:srgbClr val="2B2B2B"/>
              </a:solidFill>
            </a:endParaRPr>
          </a:p>
          <a:p>
            <a:r>
              <a:rPr lang="es-ES" sz="2000" dirty="0">
                <a:solidFill>
                  <a:srgbClr val="2B2B2B"/>
                </a:solidFill>
              </a:rPr>
              <a:t>Los anteojos bifocales pueden hacer que su visión sea borrosa al moverse por escalones, bordillos o bordes, especialmente en exteriores. </a:t>
            </a:r>
          </a:p>
          <a:p>
            <a:endParaRPr lang="es-ES" sz="2000" dirty="0">
              <a:solidFill>
                <a:srgbClr val="2B2B2B"/>
              </a:solidFill>
            </a:endParaRPr>
          </a:p>
          <a:p>
            <a:r>
              <a:rPr lang="es-ES" sz="2000" dirty="0">
                <a:solidFill>
                  <a:srgbClr val="2B2B2B"/>
                </a:solidFill>
              </a:rPr>
              <a:t>Si usa anteojos bifocales, baje la barbilla al subir a aceras y escaleras para mirar por el espacio libre de sus anteojos, lo que le proporciona una visión más clara. O use anteojos monofocales mientras está afuera y en las escaleras mientras está adentro.</a:t>
            </a:r>
            <a:endParaRPr lang="en-US" sz="20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53822599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097310"/>
            <a:ext cx="6949715" cy="3785652"/>
          </a:xfrm>
          <a:prstGeom prst="rect">
            <a:avLst/>
          </a:prstGeom>
          <a:noFill/>
        </p:spPr>
        <p:txBody>
          <a:bodyPr wrap="square">
            <a:spAutoFit/>
          </a:bodyPr>
          <a:lstStyle/>
          <a:p>
            <a:r>
              <a:rPr lang="es-ES" sz="2400" b="1" dirty="0">
                <a:solidFill>
                  <a:srgbClr val="2B2B2B"/>
                </a:solidFill>
              </a:rPr>
              <a:t>Revise si hay cambios en la audición</a:t>
            </a:r>
          </a:p>
          <a:p>
            <a:endParaRPr lang="en-US" sz="2400" dirty="0">
              <a:solidFill>
                <a:srgbClr val="2B2B2B"/>
              </a:solidFill>
            </a:endParaRPr>
          </a:p>
          <a:p>
            <a:r>
              <a:rPr lang="es-ES" sz="2400" dirty="0">
                <a:solidFill>
                  <a:srgbClr val="2B2B2B"/>
                </a:solidFill>
              </a:rPr>
              <a:t>Hágase una prueba de audición una vez al año y reciba tratamiento si se identifica alguna pérdida auditiva. </a:t>
            </a:r>
          </a:p>
          <a:p>
            <a:endParaRPr lang="es-ES" sz="2400" dirty="0">
              <a:solidFill>
                <a:srgbClr val="2B2B2B"/>
              </a:solidFill>
            </a:endParaRPr>
          </a:p>
          <a:p>
            <a:r>
              <a:rPr lang="es-ES" sz="2400" dirty="0">
                <a:solidFill>
                  <a:srgbClr val="2B2B2B"/>
                </a:solidFill>
              </a:rPr>
              <a:t>Las pruebas de audición están disponibles en línea y los audífonos para pérdidas auditivas de leves a moderadas se venden sin receta en tiendas minoristas y farmacias.</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8031724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Revise su vista y audición anualmente y actualice sus lentes​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550894"/>
            <a:ext cx="6097656" cy="3108543"/>
          </a:xfrm>
          <a:prstGeom prst="rect">
            <a:avLst/>
          </a:prstGeom>
          <a:noFill/>
        </p:spPr>
        <p:txBody>
          <a:bodyPr wrap="square">
            <a:spAutoFit/>
          </a:bodyPr>
          <a:lstStyle/>
          <a:p>
            <a:r>
              <a:rPr lang="en-US" sz="2800" b="1" dirty="0">
                <a:solidFill>
                  <a:srgbClr val="2B2B2B"/>
                </a:solidFill>
              </a:rPr>
              <a:t>¡</a:t>
            </a:r>
            <a:r>
              <a:rPr lang="en-US" sz="2800" b="1" dirty="0" err="1">
                <a:solidFill>
                  <a:srgbClr val="2B2B2B"/>
                </a:solidFill>
              </a:rPr>
              <a:t>Hágase</a:t>
            </a:r>
            <a:r>
              <a:rPr lang="en-US" sz="2800" b="1" dirty="0">
                <a:solidFill>
                  <a:srgbClr val="2B2B2B"/>
                </a:solidFill>
              </a:rPr>
              <a:t> la luz! </a:t>
            </a:r>
          </a:p>
          <a:p>
            <a:endParaRPr lang="en-US" sz="2800" dirty="0">
              <a:solidFill>
                <a:srgbClr val="2B2B2B"/>
              </a:solidFill>
            </a:endParaRPr>
          </a:p>
          <a:p>
            <a:r>
              <a:rPr lang="es-ES" sz="2800" dirty="0">
                <a:solidFill>
                  <a:srgbClr val="2B2B2B"/>
                </a:solidFill>
              </a:rPr>
              <a:t>Agregue una luz de noche en el dormitorio, el baño y el pasillo para ayudarle a trasladarse en la oscuridad y encontrar el interruptor de la luz.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6030493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933208" y="2641081"/>
            <a:ext cx="10325584" cy="971125"/>
          </a:xfrm>
        </p:spPr>
        <p:txBody>
          <a:bodyPr/>
          <a:lstStyle/>
          <a:p>
            <a:pPr indent="0"/>
            <a:r>
              <a:rPr lang="es-ES" sz="4400" dirty="0">
                <a:solidFill>
                  <a:srgbClr val="04A299"/>
                </a:solidFill>
              </a:rPr>
              <a:t>5 maneras fáciles de hacer que su hogar sea más seguro </a:t>
            </a:r>
            <a:endParaRPr lang="en-US" sz="4400" dirty="0">
              <a:solidFill>
                <a:srgbClr val="04A299"/>
              </a:solidFill>
            </a:endParaRPr>
          </a:p>
        </p:txBody>
      </p:sp>
    </p:spTree>
    <p:extLst>
      <p:ext uri="{BB962C8B-B14F-4D97-AF65-F5344CB8AC3E}">
        <p14:creationId xmlns:p14="http://schemas.microsoft.com/office/powerpoint/2010/main" val="216889004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471342"/>
            <a:ext cx="9593593" cy="425860"/>
          </a:xfrm>
        </p:spPr>
        <p:txBody>
          <a:bodyPr/>
          <a:lstStyle/>
          <a:p>
            <a:pPr indent="0"/>
            <a:r>
              <a:rPr lang="es-ES" dirty="0">
                <a:solidFill>
                  <a:srgbClr val="0B4A5D"/>
                </a:solidFill>
              </a:rPr>
              <a:t>Miles de adultos mayores se caen en casa cada año debido a peligros domésticos comunes. Asegúrese de que su hogar sea seguro y ayude a prevenir caídas siguiendo algunos consejos sencillos. </a:t>
            </a:r>
          </a:p>
        </p:txBody>
      </p:sp>
    </p:spTree>
    <p:extLst>
      <p:ext uri="{BB962C8B-B14F-4D97-AF65-F5344CB8AC3E}">
        <p14:creationId xmlns:p14="http://schemas.microsoft.com/office/powerpoint/2010/main" val="390904715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190685"/>
            <a:ext cx="9593593" cy="425860"/>
          </a:xfrm>
        </p:spPr>
        <p:txBody>
          <a:bodyPr/>
          <a:lstStyle/>
          <a:p>
            <a:pPr indent="0"/>
            <a:r>
              <a:rPr lang="es-ES" dirty="0"/>
              <a:t>Y un terapeuta ocupacional o fisioterapeuta puede realizar una evaluación del hogar y hacer recomendaciones para ayudarle a vivir de manera segura mientras hace las cosas que le gusta hacer en casa todos los días.</a:t>
            </a:r>
            <a:endParaRPr lang="en-US" dirty="0"/>
          </a:p>
        </p:txBody>
      </p:sp>
    </p:spTree>
    <p:extLst>
      <p:ext uri="{BB962C8B-B14F-4D97-AF65-F5344CB8AC3E}">
        <p14:creationId xmlns:p14="http://schemas.microsoft.com/office/powerpoint/2010/main" val="251052302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540716" y="2387585"/>
            <a:ext cx="11110567" cy="971125"/>
          </a:xfrm>
        </p:spPr>
        <p:txBody>
          <a:bodyPr/>
          <a:lstStyle/>
          <a:p>
            <a:pPr indent="0"/>
            <a:r>
              <a:rPr lang="es-ES" sz="4400" dirty="0">
                <a:solidFill>
                  <a:srgbClr val="04A299"/>
                </a:solidFill>
              </a:rPr>
              <a:t>Vamos a movernos: 5 consejos para encontrar un programa de equilibrio y ejercicio </a:t>
            </a:r>
            <a:endParaRPr lang="en-US" sz="4400" dirty="0">
              <a:solidFill>
                <a:srgbClr val="04A299"/>
              </a:solidFill>
            </a:endParaRPr>
          </a:p>
        </p:txBody>
      </p:sp>
    </p:spTree>
    <p:extLst>
      <p:ext uri="{BB962C8B-B14F-4D97-AF65-F5344CB8AC3E}">
        <p14:creationId xmlns:p14="http://schemas.microsoft.com/office/powerpoint/2010/main" val="277650734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67968"/>
            <a:ext cx="6542016" cy="3108543"/>
          </a:xfrm>
          <a:prstGeom prst="rect">
            <a:avLst/>
          </a:prstGeom>
          <a:noFill/>
        </p:spPr>
        <p:txBody>
          <a:bodyPr wrap="square">
            <a:spAutoFit/>
          </a:bodyPr>
          <a:lstStyle/>
          <a:p>
            <a:r>
              <a:rPr lang="en-US" sz="2800" b="1" dirty="0" err="1">
                <a:solidFill>
                  <a:srgbClr val="2B2B2B"/>
                </a:solidFill>
              </a:rPr>
              <a:t>Despeje</a:t>
            </a:r>
            <a:r>
              <a:rPr lang="en-US" sz="2800" b="1" dirty="0">
                <a:solidFill>
                  <a:srgbClr val="2B2B2B"/>
                </a:solidFill>
              </a:rPr>
              <a:t> </a:t>
            </a:r>
            <a:r>
              <a:rPr lang="en-US" sz="2800" b="1" dirty="0" err="1">
                <a:solidFill>
                  <a:srgbClr val="2B2B2B"/>
                </a:solidFill>
              </a:rPr>
              <a:t>el</a:t>
            </a:r>
            <a:r>
              <a:rPr lang="en-US" sz="2800" b="1" dirty="0">
                <a:solidFill>
                  <a:srgbClr val="2B2B2B"/>
                </a:solidFill>
              </a:rPr>
              <a:t> </a:t>
            </a:r>
            <a:r>
              <a:rPr lang="en-US" sz="2800" b="1" dirty="0" err="1">
                <a:solidFill>
                  <a:srgbClr val="2B2B2B"/>
                </a:solidFill>
              </a:rPr>
              <a:t>camino</a:t>
            </a:r>
            <a:r>
              <a:rPr lang="en-US" sz="2800" b="1" dirty="0">
                <a:solidFill>
                  <a:srgbClr val="2B2B2B"/>
                </a:solidFill>
              </a:rPr>
              <a:t>.</a:t>
            </a:r>
          </a:p>
          <a:p>
            <a:r>
              <a:rPr lang="en-US" sz="2800" b="1" dirty="0">
                <a:solidFill>
                  <a:srgbClr val="2B2B2B"/>
                </a:solidFill>
              </a:rPr>
              <a:t> </a:t>
            </a:r>
            <a:endParaRPr lang="en-US" sz="2800" dirty="0">
              <a:solidFill>
                <a:srgbClr val="2B2B2B"/>
              </a:solidFill>
            </a:endParaRPr>
          </a:p>
          <a:p>
            <a:r>
              <a:rPr lang="es-ES" sz="2800" dirty="0">
                <a:solidFill>
                  <a:srgbClr val="2B2B2B"/>
                </a:solidFill>
              </a:rPr>
              <a:t>Retire los peligros de tropiezos, como alfombras, cables o desorden en el piso. Mueva los muebles para crear un camino para moverse de manera segura.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2534350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416906"/>
            <a:ext cx="6542016" cy="2246769"/>
          </a:xfrm>
          <a:prstGeom prst="rect">
            <a:avLst/>
          </a:prstGeom>
          <a:noFill/>
        </p:spPr>
        <p:txBody>
          <a:bodyPr wrap="square">
            <a:spAutoFit/>
          </a:bodyPr>
          <a:lstStyle/>
          <a:p>
            <a:r>
              <a:rPr lang="en-US" sz="2800" b="1" dirty="0" err="1">
                <a:solidFill>
                  <a:srgbClr val="2B2B2B"/>
                </a:solidFill>
              </a:rPr>
              <a:t>Hágase</a:t>
            </a:r>
            <a:r>
              <a:rPr lang="en-US" sz="2800" b="1" dirty="0">
                <a:solidFill>
                  <a:srgbClr val="2B2B2B"/>
                </a:solidFill>
              </a:rPr>
              <a:t> la luz. </a:t>
            </a:r>
          </a:p>
          <a:p>
            <a:endParaRPr lang="en-US" sz="2800" dirty="0">
              <a:solidFill>
                <a:srgbClr val="2B2B2B"/>
              </a:solidFill>
            </a:endParaRPr>
          </a:p>
          <a:p>
            <a:r>
              <a:rPr lang="es-ES" sz="2800" dirty="0">
                <a:solidFill>
                  <a:srgbClr val="2B2B2B"/>
                </a:solidFill>
              </a:rPr>
              <a:t>Reemplace las bombillas con bombillas brillantes antideslumbrante para que le ayuden a ver por toda la casa.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2042873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05615"/>
            <a:ext cx="6542016" cy="2246769"/>
          </a:xfrm>
          <a:prstGeom prst="rect">
            <a:avLst/>
          </a:prstGeom>
          <a:noFill/>
        </p:spPr>
        <p:txBody>
          <a:bodyPr wrap="square">
            <a:spAutoFit/>
          </a:bodyPr>
          <a:lstStyle/>
          <a:p>
            <a:r>
              <a:rPr lang="en-US" sz="2800" b="1" dirty="0">
                <a:solidFill>
                  <a:srgbClr val="2B2B2B"/>
                </a:solidFill>
              </a:rPr>
              <a:t>Tome asiento. </a:t>
            </a:r>
          </a:p>
          <a:p>
            <a:endParaRPr lang="en-US" sz="2800" dirty="0">
              <a:solidFill>
                <a:srgbClr val="2B2B2B"/>
              </a:solidFill>
            </a:endParaRPr>
          </a:p>
          <a:p>
            <a:r>
              <a:rPr lang="es-ES" sz="2800" dirty="0">
                <a:solidFill>
                  <a:srgbClr val="2B2B2B"/>
                </a:solidFill>
              </a:rPr>
              <a:t>Coloque una silla en su dormitorio para poder sentarse mientras se viste o se pone los zapatos.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78953284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67968"/>
            <a:ext cx="6542016" cy="2677656"/>
          </a:xfrm>
          <a:prstGeom prst="rect">
            <a:avLst/>
          </a:prstGeom>
          <a:noFill/>
        </p:spPr>
        <p:txBody>
          <a:bodyPr wrap="square">
            <a:spAutoFit/>
          </a:bodyPr>
          <a:lstStyle/>
          <a:p>
            <a:r>
              <a:rPr lang="es-ES" sz="2800" b="1" dirty="0">
                <a:solidFill>
                  <a:srgbClr val="2B2B2B"/>
                </a:solidFill>
              </a:rPr>
              <a:t>Asegure algo de apoyo. </a:t>
            </a:r>
          </a:p>
          <a:p>
            <a:endParaRPr lang="en-US" sz="2800" dirty="0">
              <a:solidFill>
                <a:srgbClr val="2B2B2B"/>
              </a:solidFill>
            </a:endParaRPr>
          </a:p>
          <a:p>
            <a:r>
              <a:rPr lang="es-ES" sz="2800" dirty="0">
                <a:solidFill>
                  <a:srgbClr val="2B2B2B"/>
                </a:solidFill>
              </a:rPr>
              <a:t>Compre un asiento para la ducha, una barra de apoyo y un cabezal de ducha manual de altura ajustable para que sea más fácil bañarse.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093343845"/>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Mantenga</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hogar</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seguro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367968"/>
            <a:ext cx="6542016" cy="3108543"/>
          </a:xfrm>
          <a:prstGeom prst="rect">
            <a:avLst/>
          </a:prstGeom>
          <a:noFill/>
        </p:spPr>
        <p:txBody>
          <a:bodyPr wrap="square">
            <a:spAutoFit/>
          </a:bodyPr>
          <a:lstStyle/>
          <a:p>
            <a:r>
              <a:rPr lang="en-US" sz="2800" b="1" dirty="0" err="1">
                <a:solidFill>
                  <a:srgbClr val="2B2B2B"/>
                </a:solidFill>
              </a:rPr>
              <a:t>Almacene</a:t>
            </a:r>
            <a:r>
              <a:rPr lang="en-US" sz="2800" b="1" dirty="0">
                <a:solidFill>
                  <a:srgbClr val="2B2B2B"/>
                </a:solidFill>
              </a:rPr>
              <a:t> </a:t>
            </a:r>
            <a:r>
              <a:rPr lang="en-US" sz="2800" b="1" dirty="0" err="1">
                <a:solidFill>
                  <a:srgbClr val="2B2B2B"/>
                </a:solidFill>
              </a:rPr>
              <a:t>convenientemente</a:t>
            </a:r>
            <a:r>
              <a:rPr lang="en-US" sz="2800" b="1" dirty="0">
                <a:solidFill>
                  <a:srgbClr val="2B2B2B"/>
                </a:solidFill>
              </a:rPr>
              <a:t>. </a:t>
            </a:r>
          </a:p>
          <a:p>
            <a:endParaRPr lang="en-US" sz="2800" dirty="0">
              <a:solidFill>
                <a:srgbClr val="2B2B2B"/>
              </a:solidFill>
            </a:endParaRPr>
          </a:p>
          <a:p>
            <a:r>
              <a:rPr lang="es-ES" sz="2800" dirty="0">
                <a:solidFill>
                  <a:srgbClr val="2B2B2B"/>
                </a:solidFill>
              </a:rPr>
              <a:t>Mantenga los artículos de uso frecuente entre la altura de la cintura y los hombros, haciéndolos más fáciles de acceder sin la necesidad de un taburete o alcance inseguro.</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52155079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664274" y="2457875"/>
            <a:ext cx="10863451" cy="971125"/>
          </a:xfrm>
        </p:spPr>
        <p:txBody>
          <a:bodyPr/>
          <a:lstStyle/>
          <a:p>
            <a:pPr indent="0"/>
            <a:r>
              <a:rPr lang="es-ES" sz="4400" dirty="0">
                <a:solidFill>
                  <a:srgbClr val="04A299"/>
                </a:solidFill>
              </a:rPr>
              <a:t>5 maneras fáciles de hablar con su familia y amigos sobre la prevención de caídas </a:t>
            </a:r>
            <a:endParaRPr lang="en-US" sz="4400" dirty="0">
              <a:solidFill>
                <a:srgbClr val="04A299"/>
              </a:solidFill>
            </a:endParaRPr>
          </a:p>
        </p:txBody>
      </p:sp>
    </p:spTree>
    <p:extLst>
      <p:ext uri="{BB962C8B-B14F-4D97-AF65-F5344CB8AC3E}">
        <p14:creationId xmlns:p14="http://schemas.microsoft.com/office/powerpoint/2010/main" val="175559319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354194" y="2182633"/>
            <a:ext cx="9483612" cy="425860"/>
          </a:xfrm>
        </p:spPr>
        <p:txBody>
          <a:bodyPr/>
          <a:lstStyle/>
          <a:p>
            <a:pPr indent="0"/>
            <a:r>
              <a:rPr lang="es-ES" dirty="0">
                <a:solidFill>
                  <a:srgbClr val="0B4A5D"/>
                </a:solidFill>
              </a:rPr>
              <a:t>La familia y los amigos pueden desempeñar un papel importante para evitar que se caiga. Le brindan apoyo en todos los eventos de su vida y también pueden ayudarle a ser independiente y mantenerse a salvo de caídas. </a:t>
            </a:r>
            <a:endParaRPr lang="en-US" dirty="0">
              <a:solidFill>
                <a:srgbClr val="0B4A5D"/>
              </a:solidFill>
            </a:endParaRPr>
          </a:p>
        </p:txBody>
      </p:sp>
    </p:spTree>
    <p:extLst>
      <p:ext uri="{BB962C8B-B14F-4D97-AF65-F5344CB8AC3E}">
        <p14:creationId xmlns:p14="http://schemas.microsoft.com/office/powerpoint/2010/main" val="215840056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426220" y="2549098"/>
            <a:ext cx="9483612" cy="425860"/>
          </a:xfrm>
        </p:spPr>
        <p:txBody>
          <a:bodyPr/>
          <a:lstStyle/>
          <a:p>
            <a:pPr indent="0" algn="l"/>
            <a:r>
              <a:rPr lang="es-ES" dirty="0">
                <a:solidFill>
                  <a:srgbClr val="0B4A5D"/>
                </a:solidFill>
              </a:rPr>
              <a:t>La familia y los amigos pueden desempeñar un papel importante para evitar que se caiga. Le brindan apoyo en todos los eventos de su vida y también pueden ayudarle a ser independiente y mantenerse a salvo de caídas. </a:t>
            </a:r>
            <a:endParaRPr lang="en-US" dirty="0">
              <a:solidFill>
                <a:srgbClr val="0B4A5D"/>
              </a:solidFill>
            </a:endParaRPr>
          </a:p>
        </p:txBody>
      </p:sp>
      <p:sp>
        <p:nvSpPr>
          <p:cNvPr id="3" name="Text Placeholder 2">
            <a:extLst>
              <a:ext uri="{FF2B5EF4-FFF2-40B4-BE49-F238E27FC236}">
                <a16:creationId xmlns:a16="http://schemas.microsoft.com/office/drawing/2014/main" id="{3ACF231B-69F3-E20A-75C7-6F79894C42FF}"/>
              </a:ext>
            </a:extLst>
          </p:cNvPr>
          <p:cNvSpPr>
            <a:spLocks noGrp="1"/>
          </p:cNvSpPr>
          <p:nvPr>
            <p:ph type="body" sz="quarter" idx="12"/>
          </p:nvPr>
        </p:nvSpPr>
        <p:spPr>
          <a:xfrm>
            <a:off x="426220" y="386768"/>
            <a:ext cx="10863451" cy="971125"/>
          </a:xfrm>
        </p:spPr>
        <p:txBody>
          <a:bodyPr/>
          <a:lstStyle/>
          <a:p>
            <a:pPr indent="0" algn="l"/>
            <a:r>
              <a:rPr lang="es-ES" sz="4400" dirty="0">
                <a:solidFill>
                  <a:srgbClr val="04A299"/>
                </a:solidFill>
              </a:rPr>
              <a:t>5 maneras fáciles de hablar con su familia y amigos sobre la prevención de caídas </a:t>
            </a:r>
            <a:endParaRPr lang="en-US" sz="4400" dirty="0">
              <a:solidFill>
                <a:srgbClr val="04A299"/>
              </a:solidFill>
            </a:endParaRPr>
          </a:p>
        </p:txBody>
      </p:sp>
    </p:spTree>
    <p:extLst>
      <p:ext uri="{BB962C8B-B14F-4D97-AF65-F5344CB8AC3E}">
        <p14:creationId xmlns:p14="http://schemas.microsoft.com/office/powerpoint/2010/main" val="4189142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Hable con su familia​</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4" y="2110515"/>
            <a:ext cx="6542016" cy="2677656"/>
          </a:xfrm>
          <a:prstGeom prst="rect">
            <a:avLst/>
          </a:prstGeom>
          <a:noFill/>
        </p:spPr>
        <p:txBody>
          <a:bodyPr wrap="square">
            <a:spAutoFit/>
          </a:bodyPr>
          <a:lstStyle/>
          <a:p>
            <a:r>
              <a:rPr lang="es-ES" sz="2800" b="1" dirty="0">
                <a:solidFill>
                  <a:srgbClr val="2B2B2B"/>
                </a:solidFill>
              </a:rPr>
              <a:t>Empiece de a poco. </a:t>
            </a:r>
            <a:endParaRPr lang="en-US" sz="2800" dirty="0">
              <a:solidFill>
                <a:srgbClr val="2B2B2B"/>
              </a:solidFill>
            </a:endParaRPr>
          </a:p>
          <a:p>
            <a:endParaRPr lang="es-ES" sz="2800" dirty="0">
              <a:solidFill>
                <a:srgbClr val="2B2B2B"/>
              </a:solidFill>
            </a:endParaRPr>
          </a:p>
          <a:p>
            <a:r>
              <a:rPr lang="es-ES" sz="2800" dirty="0">
                <a:solidFill>
                  <a:srgbClr val="2B2B2B"/>
                </a:solidFill>
              </a:rPr>
              <a:t>Tenga una conversación personal con un amigo o familiar de confianza sobre sus preocupaciones sobre las caídas. Podría ofrecerle ideas y soluciones.</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8893089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Hable</a:t>
            </a:r>
            <a:r>
              <a:rPr lang="en-US" sz="4400" b="1" dirty="0">
                <a:solidFill>
                  <a:srgbClr val="0B4A5D"/>
                </a:solidFill>
                <a:latin typeface="Source Serif Pro" panose="02040603050405020204" pitchFamily="18" charset="0"/>
                <a:ea typeface="Source Serif Pro" panose="02040603050405020204" pitchFamily="18" charset="0"/>
              </a:rPr>
              <a:t> con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familia</a:t>
            </a:r>
            <a:r>
              <a:rPr lang="en-US" sz="4400" b="1" dirty="0">
                <a:solidFill>
                  <a:srgbClr val="0B4A5D"/>
                </a:solidFill>
                <a:latin typeface="Source Serif Pro" panose="02040603050405020204" pitchFamily="18" charset="0"/>
                <a:ea typeface="Source Serif Pro" panose="02040603050405020204" pitchFamily="18" charset="0"/>
              </a:rPr>
              <a: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4" y="2367968"/>
            <a:ext cx="6542016" cy="2677656"/>
          </a:xfrm>
          <a:prstGeom prst="rect">
            <a:avLst/>
          </a:prstGeom>
          <a:noFill/>
        </p:spPr>
        <p:txBody>
          <a:bodyPr wrap="square">
            <a:spAutoFit/>
          </a:bodyPr>
          <a:lstStyle/>
          <a:p>
            <a:r>
              <a:rPr lang="es-ES" sz="2800" b="1" dirty="0">
                <a:solidFill>
                  <a:srgbClr val="2B2B2B"/>
                </a:solidFill>
              </a:rPr>
              <a:t>Pida ayuda y sea específico. </a:t>
            </a:r>
          </a:p>
          <a:p>
            <a:endParaRPr lang="en-US" sz="2800" b="1" dirty="0">
              <a:solidFill>
                <a:srgbClr val="2B2B2B"/>
              </a:solidFill>
            </a:endParaRPr>
          </a:p>
          <a:p>
            <a:r>
              <a:rPr lang="es-ES" sz="2800" dirty="0">
                <a:solidFill>
                  <a:srgbClr val="2B2B2B"/>
                </a:solidFill>
              </a:rPr>
              <a:t>Cuanta más información comparta, más podrá ayudarle su familia. Pídales que le ayuden a encontrar información que le sea útil. </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9550100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2109678"/>
            <a:ext cx="9593593" cy="425860"/>
          </a:xfrm>
        </p:spPr>
        <p:txBody>
          <a:bodyPr/>
          <a:lstStyle/>
          <a:p>
            <a:pPr indent="0"/>
            <a:r>
              <a:rPr lang="es-ES" dirty="0">
                <a:solidFill>
                  <a:srgbClr val="0B4A5D"/>
                </a:solidFill>
              </a:rPr>
              <a:t>A medida que envejecemos, es común sentirse inestable o empezar a tener miedo a caerse. La buena noticia es que hay muchos programas disponibles que han demostrado ayudar a disminuir el riesgo de caídas. Algunos programas de actividad física y ejercicio pueden mejorar el equilibrio, la fuerza y la flexibilidad. </a:t>
            </a:r>
          </a:p>
        </p:txBody>
      </p:sp>
    </p:spTree>
    <p:extLst>
      <p:ext uri="{BB962C8B-B14F-4D97-AF65-F5344CB8AC3E}">
        <p14:creationId xmlns:p14="http://schemas.microsoft.com/office/powerpoint/2010/main" val="423937189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Hable</a:t>
            </a:r>
            <a:r>
              <a:rPr lang="en-US" sz="4400" b="1" dirty="0">
                <a:solidFill>
                  <a:srgbClr val="0B4A5D"/>
                </a:solidFill>
                <a:latin typeface="Source Serif Pro" panose="02040603050405020204" pitchFamily="18" charset="0"/>
                <a:ea typeface="Source Serif Pro" panose="02040603050405020204" pitchFamily="18" charset="0"/>
              </a:rPr>
              <a:t> con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familia</a:t>
            </a:r>
            <a:r>
              <a:rPr lang="en-US" sz="4400" b="1" dirty="0">
                <a:solidFill>
                  <a:srgbClr val="0B4A5D"/>
                </a:solidFill>
                <a:latin typeface="Source Serif Pro" panose="02040603050405020204" pitchFamily="18" charset="0"/>
                <a:ea typeface="Source Serif Pro" panose="02040603050405020204" pitchFamily="18" charset="0"/>
              </a:rPr>
              <a: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1615105"/>
            <a:ext cx="6865213" cy="3970318"/>
          </a:xfrm>
          <a:prstGeom prst="rect">
            <a:avLst/>
          </a:prstGeom>
          <a:noFill/>
        </p:spPr>
        <p:txBody>
          <a:bodyPr wrap="square">
            <a:spAutoFit/>
          </a:bodyPr>
          <a:lstStyle/>
          <a:p>
            <a:r>
              <a:rPr lang="en-US" sz="2800" b="1" dirty="0">
                <a:solidFill>
                  <a:srgbClr val="2B2B2B"/>
                </a:solidFill>
              </a:rPr>
              <a:t>Involucre a la </a:t>
            </a:r>
            <a:r>
              <a:rPr lang="en-US" sz="2800" b="1" dirty="0" err="1">
                <a:solidFill>
                  <a:srgbClr val="2B2B2B"/>
                </a:solidFill>
              </a:rPr>
              <a:t>familia</a:t>
            </a:r>
            <a:r>
              <a:rPr lang="en-US" sz="2800" b="1" dirty="0">
                <a:solidFill>
                  <a:srgbClr val="2B2B2B"/>
                </a:solidFill>
              </a:rPr>
              <a:t>. </a:t>
            </a:r>
          </a:p>
          <a:p>
            <a:endParaRPr lang="en-US" sz="2800" b="1" dirty="0">
              <a:solidFill>
                <a:srgbClr val="2B2B2B"/>
              </a:solidFill>
            </a:endParaRPr>
          </a:p>
          <a:p>
            <a:r>
              <a:rPr lang="es-ES" sz="2800" dirty="0">
                <a:solidFill>
                  <a:srgbClr val="2B2B2B"/>
                </a:solidFill>
              </a:rPr>
              <a:t>Comparta con su familia las próximas citas médicas, qué medicamentos está tomando y cualquier problema o preocupación actual que tenga. </a:t>
            </a:r>
          </a:p>
          <a:p>
            <a:endParaRPr lang="es-ES" sz="2800" dirty="0">
              <a:solidFill>
                <a:srgbClr val="2B2B2B"/>
              </a:solidFill>
            </a:endParaRPr>
          </a:p>
          <a:p>
            <a:r>
              <a:rPr lang="es-ES" sz="2800" dirty="0">
                <a:solidFill>
                  <a:srgbClr val="2B2B2B"/>
                </a:solidFill>
              </a:rPr>
              <a:t>Recuerde informarles si ya se ha caído y qué sucedió después de la caída.</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986362137"/>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Hable</a:t>
            </a:r>
            <a:r>
              <a:rPr lang="en-US" sz="4400" b="1" dirty="0">
                <a:solidFill>
                  <a:srgbClr val="0B4A5D"/>
                </a:solidFill>
                <a:latin typeface="Source Serif Pro" panose="02040603050405020204" pitchFamily="18" charset="0"/>
                <a:ea typeface="Source Serif Pro" panose="02040603050405020204" pitchFamily="18" charset="0"/>
              </a:rPr>
              <a:t> con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familia</a:t>
            </a:r>
            <a:r>
              <a:rPr lang="en-US" sz="4400" b="1" dirty="0">
                <a:solidFill>
                  <a:srgbClr val="0B4A5D"/>
                </a:solidFill>
                <a:latin typeface="Source Serif Pro" panose="02040603050405020204" pitchFamily="18" charset="0"/>
                <a:ea typeface="Source Serif Pro" panose="02040603050405020204" pitchFamily="18" charset="0"/>
              </a:rPr>
              <a: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2090172"/>
            <a:ext cx="6865213" cy="2677656"/>
          </a:xfrm>
          <a:prstGeom prst="rect">
            <a:avLst/>
          </a:prstGeom>
          <a:noFill/>
        </p:spPr>
        <p:txBody>
          <a:bodyPr wrap="square">
            <a:spAutoFit/>
          </a:bodyPr>
          <a:lstStyle/>
          <a:p>
            <a:r>
              <a:rPr lang="en-US" sz="2800" b="1" dirty="0">
                <a:solidFill>
                  <a:srgbClr val="2B2B2B"/>
                </a:solidFill>
              </a:rPr>
              <a:t>Siga </a:t>
            </a:r>
            <a:r>
              <a:rPr lang="en-US" sz="2800" b="1" dirty="0" err="1">
                <a:solidFill>
                  <a:srgbClr val="2B2B2B"/>
                </a:solidFill>
              </a:rPr>
              <a:t>hablando</a:t>
            </a:r>
            <a:r>
              <a:rPr lang="en-US" sz="2800" b="1" dirty="0">
                <a:solidFill>
                  <a:srgbClr val="2B2B2B"/>
                </a:solidFill>
              </a:rPr>
              <a:t>. </a:t>
            </a:r>
          </a:p>
          <a:p>
            <a:endParaRPr lang="en-US" sz="2800" b="1" dirty="0">
              <a:solidFill>
                <a:srgbClr val="2B2B2B"/>
              </a:solidFill>
            </a:endParaRPr>
          </a:p>
          <a:p>
            <a:r>
              <a:rPr lang="es-ES" sz="2800" dirty="0">
                <a:solidFill>
                  <a:srgbClr val="2B2B2B"/>
                </a:solidFill>
              </a:rPr>
              <a:t>Una conversación no suele ser suficiente. Siga tratando el tema con su familia y amigos, y hágales saber si sus necesidades cambian o aumentan.</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841929634"/>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B4A5D"/>
                </a:solidFill>
                <a:latin typeface="Source Serif Pro" panose="02040603050405020204" pitchFamily="18" charset="0"/>
                <a:ea typeface="Source Serif Pro" panose="02040603050405020204" pitchFamily="18" charset="0"/>
              </a:rPr>
              <a:t>Hable</a:t>
            </a:r>
            <a:r>
              <a:rPr lang="en-US" sz="4400" b="1" dirty="0">
                <a:solidFill>
                  <a:srgbClr val="0B4A5D"/>
                </a:solidFill>
                <a:latin typeface="Source Serif Pro" panose="02040603050405020204" pitchFamily="18" charset="0"/>
                <a:ea typeface="Source Serif Pro" panose="02040603050405020204" pitchFamily="18" charset="0"/>
              </a:rPr>
              <a:t> con </a:t>
            </a:r>
            <a:r>
              <a:rPr lang="en-US" sz="4400" b="1" dirty="0" err="1">
                <a:solidFill>
                  <a:srgbClr val="0B4A5D"/>
                </a:solidFill>
                <a:latin typeface="Source Serif Pro" panose="02040603050405020204" pitchFamily="18" charset="0"/>
                <a:ea typeface="Source Serif Pro" panose="02040603050405020204" pitchFamily="18" charset="0"/>
              </a:rPr>
              <a:t>su</a:t>
            </a:r>
            <a:r>
              <a:rPr lang="en-US" sz="4400" b="1" dirty="0">
                <a:solidFill>
                  <a:srgbClr val="0B4A5D"/>
                </a:solidFill>
                <a:latin typeface="Source Serif Pro" panose="02040603050405020204" pitchFamily="18" charset="0"/>
                <a:ea typeface="Source Serif Pro" panose="02040603050405020204" pitchFamily="18" charset="0"/>
              </a:rPr>
              <a:t> </a:t>
            </a:r>
            <a:r>
              <a:rPr lang="en-US" sz="4400" b="1" dirty="0" err="1">
                <a:solidFill>
                  <a:srgbClr val="0B4A5D"/>
                </a:solidFill>
                <a:latin typeface="Source Serif Pro" panose="02040603050405020204" pitchFamily="18" charset="0"/>
                <a:ea typeface="Source Serif Pro" panose="02040603050405020204" pitchFamily="18" charset="0"/>
              </a:rPr>
              <a:t>familia</a:t>
            </a:r>
            <a:r>
              <a:rPr lang="en-US" sz="4400" b="1" dirty="0">
                <a:solidFill>
                  <a:srgbClr val="0B4A5D"/>
                </a:solidFill>
                <a:latin typeface="Source Serif Pro" panose="02040603050405020204" pitchFamily="18" charset="0"/>
                <a:ea typeface="Source Serif Pro" panose="02040603050405020204" pitchFamily="18" charset="0"/>
              </a:rPr>
              <a: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78103" y="1937081"/>
            <a:ext cx="7025012" cy="3108543"/>
          </a:xfrm>
          <a:prstGeom prst="rect">
            <a:avLst/>
          </a:prstGeom>
          <a:noFill/>
        </p:spPr>
        <p:txBody>
          <a:bodyPr wrap="square">
            <a:spAutoFit/>
          </a:bodyPr>
          <a:lstStyle/>
          <a:p>
            <a:r>
              <a:rPr lang="en-US" sz="2800" b="1" dirty="0">
                <a:solidFill>
                  <a:srgbClr val="2B2B2B"/>
                </a:solidFill>
              </a:rPr>
              <a:t>¡Sea </a:t>
            </a:r>
            <a:r>
              <a:rPr lang="en-US" sz="2800" b="1" dirty="0" err="1">
                <a:solidFill>
                  <a:srgbClr val="2B2B2B"/>
                </a:solidFill>
              </a:rPr>
              <a:t>asertivo</a:t>
            </a:r>
            <a:r>
              <a:rPr lang="en-US" sz="2800" b="1" dirty="0">
                <a:solidFill>
                  <a:srgbClr val="2B2B2B"/>
                </a:solidFill>
              </a:rPr>
              <a:t>! </a:t>
            </a:r>
          </a:p>
          <a:p>
            <a:endParaRPr lang="en-US" sz="2800" b="1" dirty="0">
              <a:solidFill>
                <a:srgbClr val="2B2B2B"/>
              </a:solidFill>
            </a:endParaRPr>
          </a:p>
          <a:p>
            <a:r>
              <a:rPr lang="es-ES" sz="2800" dirty="0">
                <a:solidFill>
                  <a:srgbClr val="2B2B2B"/>
                </a:solidFill>
              </a:rPr>
              <a:t>Sea claro y seguro en cuanto a lo que necesita. Pida a los miembros de su familia que lo ayuden con las acciones que está tomando para prevenir caídas, como agregar barras de apoyo en el baño.</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62894997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C69F14-0559-FF84-C8C0-290E71B0E4D1}"/>
              </a:ext>
            </a:extLst>
          </p:cNvPr>
          <p:cNvSpPr txBox="1"/>
          <p:nvPr/>
        </p:nvSpPr>
        <p:spPr>
          <a:xfrm>
            <a:off x="1385790" y="2370431"/>
            <a:ext cx="9420419" cy="1569660"/>
          </a:xfrm>
          <a:prstGeom prst="rect">
            <a:avLst/>
          </a:prstGeom>
          <a:noFill/>
        </p:spPr>
        <p:txBody>
          <a:bodyPr wrap="square">
            <a:spAutoFit/>
          </a:bodyPr>
          <a:lstStyle/>
          <a:p>
            <a:pPr algn="ctr"/>
            <a:r>
              <a:rPr lang="en-US" sz="4800" b="1" dirty="0">
                <a:solidFill>
                  <a:srgbClr val="0B4A5D"/>
                </a:solidFill>
                <a:latin typeface="Source Serif Pro" panose="02040603050405020204" pitchFamily="18" charset="0"/>
                <a:ea typeface="Source Serif Pro" panose="02040603050405020204" pitchFamily="18" charset="0"/>
              </a:rPr>
              <a:t>Para </a:t>
            </a:r>
            <a:r>
              <a:rPr lang="en-US" sz="4800" b="1" dirty="0" err="1">
                <a:solidFill>
                  <a:srgbClr val="0B4A5D"/>
                </a:solidFill>
                <a:latin typeface="Source Serif Pro" panose="02040603050405020204" pitchFamily="18" charset="0"/>
                <a:ea typeface="Source Serif Pro" panose="02040603050405020204" pitchFamily="18" charset="0"/>
              </a:rPr>
              <a:t>aprender</a:t>
            </a:r>
            <a:r>
              <a:rPr lang="en-US" sz="4800" b="1" dirty="0">
                <a:solidFill>
                  <a:srgbClr val="0B4A5D"/>
                </a:solidFill>
                <a:latin typeface="Source Serif Pro" panose="02040603050405020204" pitchFamily="18" charset="0"/>
                <a:ea typeface="Source Serif Pro" panose="02040603050405020204" pitchFamily="18" charset="0"/>
              </a:rPr>
              <a:t> </a:t>
            </a:r>
            <a:r>
              <a:rPr lang="en-US" sz="4800" b="1" dirty="0" err="1">
                <a:solidFill>
                  <a:srgbClr val="0B4A5D"/>
                </a:solidFill>
                <a:latin typeface="Source Serif Pro" panose="02040603050405020204" pitchFamily="18" charset="0"/>
                <a:ea typeface="Source Serif Pro" panose="02040603050405020204" pitchFamily="18" charset="0"/>
              </a:rPr>
              <a:t>más,visite</a:t>
            </a:r>
            <a:r>
              <a:rPr lang="en-US" sz="4800" b="1" dirty="0">
                <a:solidFill>
                  <a:srgbClr val="0B4A5D"/>
                </a:solidFill>
                <a:latin typeface="Source Serif Pro" panose="02040603050405020204" pitchFamily="18" charset="0"/>
                <a:ea typeface="Source Serif Pro" panose="02040603050405020204" pitchFamily="18" charset="0"/>
              </a:rPr>
              <a:t> ​</a:t>
            </a:r>
          </a:p>
          <a:p>
            <a:pPr algn="ctr"/>
            <a:r>
              <a:rPr lang="en-US" sz="4800" b="1" dirty="0">
                <a:solidFill>
                  <a:srgbClr val="F76466"/>
                </a:solidFill>
                <a:latin typeface="Source Serif Pro" panose="02040603050405020204" pitchFamily="18" charset="0"/>
                <a:ea typeface="Source Serif Pro" panose="02040603050405020204" pitchFamily="18" charset="0"/>
              </a:rPr>
              <a:t>www.ncoa.org/Falls.</a:t>
            </a:r>
          </a:p>
        </p:txBody>
      </p:sp>
      <p:pic>
        <p:nvPicPr>
          <p:cNvPr id="6" name="Picture 5" descr="Text&#10;&#10;Description automatically generated">
            <a:extLst>
              <a:ext uri="{FF2B5EF4-FFF2-40B4-BE49-F238E27FC236}">
                <a16:creationId xmlns:a16="http://schemas.microsoft.com/office/drawing/2014/main" id="{98FB359F-CD94-ABAF-3174-6DF9ED2046E0}"/>
              </a:ext>
            </a:extLst>
          </p:cNvPr>
          <p:cNvPicPr>
            <a:picLocks noChangeAspect="1"/>
          </p:cNvPicPr>
          <p:nvPr/>
        </p:nvPicPr>
        <p:blipFill>
          <a:blip r:embed="rId2"/>
          <a:stretch>
            <a:fillRect/>
          </a:stretch>
        </p:blipFill>
        <p:spPr>
          <a:xfrm>
            <a:off x="208722" y="6304281"/>
            <a:ext cx="2753139" cy="411654"/>
          </a:xfrm>
          <a:prstGeom prst="rect">
            <a:avLst/>
          </a:prstGeom>
        </p:spPr>
      </p:pic>
    </p:spTree>
    <p:extLst>
      <p:ext uri="{BB962C8B-B14F-4D97-AF65-F5344CB8AC3E}">
        <p14:creationId xmlns:p14="http://schemas.microsoft.com/office/powerpoint/2010/main" val="7831930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A81B17-4FBA-190B-80F0-0BAC227B1840}"/>
              </a:ext>
            </a:extLst>
          </p:cNvPr>
          <p:cNvSpPr>
            <a:spLocks noGrp="1"/>
          </p:cNvSpPr>
          <p:nvPr>
            <p:ph type="body" sz="quarter" idx="11"/>
          </p:nvPr>
        </p:nvSpPr>
        <p:spPr>
          <a:xfrm>
            <a:off x="1299203" y="3003140"/>
            <a:ext cx="9593593" cy="425860"/>
          </a:xfrm>
        </p:spPr>
        <p:txBody>
          <a:bodyPr/>
          <a:lstStyle/>
          <a:p>
            <a:pPr indent="0"/>
            <a:r>
              <a:rPr lang="es-ES" dirty="0"/>
              <a:t>Aquí hay cinco maneras fáciles de mantenerse fuerte y encontrar un programa en su área. </a:t>
            </a:r>
            <a:endParaRPr lang="en-US" dirty="0"/>
          </a:p>
        </p:txBody>
      </p:sp>
    </p:spTree>
    <p:extLst>
      <p:ext uri="{BB962C8B-B14F-4D97-AF65-F5344CB8AC3E}">
        <p14:creationId xmlns:p14="http://schemas.microsoft.com/office/powerpoint/2010/main" val="245616382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11168874"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Busque un buen programa​ de ejercicios y equilibrio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183302"/>
            <a:ext cx="6599886" cy="2246769"/>
          </a:xfrm>
          <a:prstGeom prst="rect">
            <a:avLst/>
          </a:prstGeom>
          <a:noFill/>
        </p:spPr>
        <p:txBody>
          <a:bodyPr wrap="square">
            <a:spAutoFit/>
          </a:bodyPr>
          <a:lstStyle/>
          <a:p>
            <a:r>
              <a:rPr lang="en-US" sz="2800" b="1" dirty="0" err="1">
                <a:solidFill>
                  <a:srgbClr val="2B2B2B"/>
                </a:solidFill>
              </a:rPr>
              <a:t>Haga</a:t>
            </a:r>
            <a:r>
              <a:rPr lang="en-US" sz="2800" b="1" dirty="0">
                <a:solidFill>
                  <a:srgbClr val="2B2B2B"/>
                </a:solidFill>
              </a:rPr>
              <a:t> </a:t>
            </a:r>
            <a:r>
              <a:rPr lang="en-US" sz="2800" b="1" dirty="0" err="1">
                <a:solidFill>
                  <a:srgbClr val="2B2B2B"/>
                </a:solidFill>
              </a:rPr>
              <a:t>ejercicios</a:t>
            </a:r>
            <a:r>
              <a:rPr lang="en-US" sz="2800" b="1" dirty="0">
                <a:solidFill>
                  <a:srgbClr val="2B2B2B"/>
                </a:solidFill>
              </a:rPr>
              <a:t> </a:t>
            </a:r>
            <a:r>
              <a:rPr lang="en-US" sz="2800" b="1" dirty="0" err="1">
                <a:solidFill>
                  <a:srgbClr val="2B2B2B"/>
                </a:solidFill>
              </a:rPr>
              <a:t>regularmente</a:t>
            </a:r>
            <a:r>
              <a:rPr lang="en-US" sz="2800" b="1" dirty="0">
                <a:solidFill>
                  <a:srgbClr val="2B2B2B"/>
                </a:solidFill>
              </a:rPr>
              <a:t>. </a:t>
            </a:r>
          </a:p>
          <a:p>
            <a:endParaRPr lang="en-US" sz="2800" b="1" dirty="0">
              <a:solidFill>
                <a:srgbClr val="2B2B2B"/>
              </a:solidFill>
            </a:endParaRPr>
          </a:p>
          <a:p>
            <a:r>
              <a:rPr lang="es-ES" sz="2800" dirty="0">
                <a:solidFill>
                  <a:srgbClr val="2B2B2B"/>
                </a:solidFill>
              </a:rPr>
              <a:t>Si lo remitieron a un fisioterapeuta para prevenir caídas, haga sus ejercicios según lo recomendado.</a:t>
            </a:r>
            <a:endParaRPr lang="en-US" sz="28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231322555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10893666"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Busque un buen programa​ de ejercicios y equilibrio</a:t>
            </a:r>
            <a:endParaRPr lang="en-US" sz="4400" b="1" dirty="0">
              <a:solidFill>
                <a:srgbClr val="0B4A5D"/>
              </a:solidFill>
              <a:latin typeface="Source Serif Pro" panose="02040603050405020204" pitchFamily="18" charset="0"/>
              <a:ea typeface="Source Serif Pro" panose="02040603050405020204" pitchFamily="18" charset="0"/>
            </a:endParaRP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412031" y="1998636"/>
            <a:ext cx="7571247" cy="4154984"/>
          </a:xfrm>
          <a:prstGeom prst="rect">
            <a:avLst/>
          </a:prstGeom>
          <a:noFill/>
        </p:spPr>
        <p:txBody>
          <a:bodyPr wrap="square">
            <a:spAutoFit/>
          </a:bodyPr>
          <a:lstStyle/>
          <a:p>
            <a:r>
              <a:rPr lang="es-ES" sz="2400" b="1" dirty="0">
                <a:solidFill>
                  <a:srgbClr val="2B2B2B"/>
                </a:solidFill>
              </a:rPr>
              <a:t>Comuníquese con su agencia local sobre el envejecimiento. </a:t>
            </a:r>
            <a:r>
              <a:rPr lang="en-US" sz="2400" b="1" dirty="0">
                <a:solidFill>
                  <a:srgbClr val="2B2B2B"/>
                </a:solidFill>
              </a:rPr>
              <a:t> </a:t>
            </a:r>
          </a:p>
          <a:p>
            <a:endParaRPr lang="en-US" sz="2400" b="1" dirty="0">
              <a:solidFill>
                <a:srgbClr val="2B2B2B"/>
              </a:solidFill>
            </a:endParaRPr>
          </a:p>
          <a:p>
            <a:r>
              <a:rPr lang="es-ES" sz="2400" dirty="0">
                <a:solidFill>
                  <a:srgbClr val="2B2B2B"/>
                </a:solidFill>
              </a:rPr>
              <a:t>Visite </a:t>
            </a:r>
            <a:r>
              <a:rPr lang="es-ES" sz="2400" b="1" u="sng" dirty="0">
                <a:solidFill>
                  <a:srgbClr val="2B2B2B"/>
                </a:solidFill>
              </a:rPr>
              <a:t>eldercare.acl.gov </a:t>
            </a:r>
            <a:r>
              <a:rPr lang="es-ES" sz="2400" dirty="0">
                <a:solidFill>
                  <a:srgbClr val="2B2B2B"/>
                </a:solidFill>
              </a:rPr>
              <a:t>o llame al </a:t>
            </a:r>
            <a:r>
              <a:rPr lang="es-ES" sz="2400" b="1" u="sng" dirty="0">
                <a:solidFill>
                  <a:srgbClr val="2B2B2B"/>
                </a:solidFill>
              </a:rPr>
              <a:t>1-800-677-1116</a:t>
            </a:r>
            <a:r>
              <a:rPr lang="es-ES" sz="2400" dirty="0">
                <a:solidFill>
                  <a:srgbClr val="2B2B2B"/>
                </a:solidFill>
              </a:rPr>
              <a:t> para encontrar la agencia del área sobre el envejecimiento (</a:t>
            </a:r>
            <a:r>
              <a:rPr lang="es-ES" sz="2400" dirty="0" err="1">
                <a:solidFill>
                  <a:srgbClr val="2B2B2B"/>
                </a:solidFill>
              </a:rPr>
              <a:t>area</a:t>
            </a:r>
            <a:r>
              <a:rPr lang="es-ES" sz="2400" dirty="0">
                <a:solidFill>
                  <a:srgbClr val="2B2B2B"/>
                </a:solidFill>
              </a:rPr>
              <a:t> </a:t>
            </a:r>
            <a:r>
              <a:rPr lang="es-ES" sz="2400" dirty="0" err="1">
                <a:solidFill>
                  <a:srgbClr val="2B2B2B"/>
                </a:solidFill>
              </a:rPr>
              <a:t>agency</a:t>
            </a:r>
            <a:r>
              <a:rPr lang="es-ES" sz="2400" dirty="0">
                <a:solidFill>
                  <a:srgbClr val="2B2B2B"/>
                </a:solidFill>
              </a:rPr>
              <a:t> </a:t>
            </a:r>
            <a:r>
              <a:rPr lang="es-ES" sz="2400" dirty="0" err="1">
                <a:solidFill>
                  <a:srgbClr val="2B2B2B"/>
                </a:solidFill>
              </a:rPr>
              <a:t>on</a:t>
            </a:r>
            <a:r>
              <a:rPr lang="es-ES" sz="2400" dirty="0">
                <a:solidFill>
                  <a:srgbClr val="2B2B2B"/>
                </a:solidFill>
              </a:rPr>
              <a:t> </a:t>
            </a:r>
            <a:r>
              <a:rPr lang="es-ES" sz="2400" dirty="0" err="1">
                <a:solidFill>
                  <a:srgbClr val="2B2B2B"/>
                </a:solidFill>
              </a:rPr>
              <a:t>aging</a:t>
            </a:r>
            <a:r>
              <a:rPr lang="es-ES" sz="2400" dirty="0">
                <a:solidFill>
                  <a:srgbClr val="2B2B2B"/>
                </a:solidFill>
              </a:rPr>
              <a:t>, AAA) más cercana en su comunidad. </a:t>
            </a:r>
          </a:p>
          <a:p>
            <a:endParaRPr lang="es-ES" sz="2400" dirty="0">
              <a:solidFill>
                <a:srgbClr val="2B2B2B"/>
              </a:solidFill>
            </a:endParaRPr>
          </a:p>
          <a:p>
            <a:r>
              <a:rPr lang="es-ES" sz="2400" dirty="0">
                <a:solidFill>
                  <a:srgbClr val="2B2B2B"/>
                </a:solidFill>
              </a:rPr>
              <a:t>La AAA puede ofrecer información en su sitio web, o puede llamarlo para averiguar qué programas de equilibrio y ejercicio están disponibles cerca. </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475072794"/>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87591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b="1" dirty="0">
                <a:solidFill>
                  <a:srgbClr val="0B4A5D"/>
                </a:solidFill>
                <a:latin typeface="Source Serif Pro" panose="02040603050405020204" pitchFamily="18" charset="0"/>
                <a:ea typeface="Source Serif Pro" panose="02040603050405020204" pitchFamily="18" charset="0"/>
              </a:rPr>
              <a:t>Busque un buen programa​ de ejercicios y equilibrio</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05676" y="1893464"/>
            <a:ext cx="6599886" cy="4154984"/>
          </a:xfrm>
          <a:prstGeom prst="rect">
            <a:avLst/>
          </a:prstGeom>
          <a:noFill/>
        </p:spPr>
        <p:txBody>
          <a:bodyPr wrap="square">
            <a:spAutoFit/>
          </a:bodyPr>
          <a:lstStyle/>
          <a:p>
            <a:r>
              <a:rPr lang="es-ES" sz="2400" b="1" dirty="0">
                <a:solidFill>
                  <a:srgbClr val="2B2B2B"/>
                </a:solidFill>
              </a:rPr>
              <a:t>Visite su centro local para personas mayores.</a:t>
            </a:r>
          </a:p>
          <a:p>
            <a:endParaRPr lang="en-US" sz="2400" b="1" dirty="0">
              <a:solidFill>
                <a:srgbClr val="2B2B2B"/>
              </a:solidFill>
            </a:endParaRPr>
          </a:p>
          <a:p>
            <a:r>
              <a:rPr lang="es-ES" sz="2400" dirty="0">
                <a:solidFill>
                  <a:srgbClr val="2B2B2B"/>
                </a:solidFill>
              </a:rPr>
              <a:t>Los centros para personas mayores ofrecen una variedad de programas y actividades para que las personas se unan. </a:t>
            </a:r>
          </a:p>
          <a:p>
            <a:endParaRPr lang="es-ES" sz="2400" dirty="0">
              <a:solidFill>
                <a:srgbClr val="2B2B2B"/>
              </a:solidFill>
            </a:endParaRPr>
          </a:p>
          <a:p>
            <a:r>
              <a:rPr lang="es-ES" sz="2400" dirty="0">
                <a:solidFill>
                  <a:srgbClr val="2B2B2B"/>
                </a:solidFill>
              </a:rPr>
              <a:t>A menudo son una “ventanilla única” para los programas que apoyan el envejecimiento saludable, incluidos los programas que apoyan la prevención de caídas. </a:t>
            </a:r>
            <a:endParaRPr lang="en-US" sz="2400" dirty="0">
              <a:solidFill>
                <a:srgbClr val="2B2B2B"/>
              </a:solidFill>
            </a:endParaRP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30876423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sld>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9b6440-22ac-4ee8-83d9-2567e9ed9b3d" xsi:nil="true"/>
    <lcf76f155ced4ddcb4097134ff3c332f xmlns="ea28e262-ac5d-401b-b04a-ce57f1a3b1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86B88477F17749A799A89C5BFAF40E" ma:contentTypeVersion="14" ma:contentTypeDescription="Create a new document." ma:contentTypeScope="" ma:versionID="e5dbd93c0150f352a19077e6198ac1a0">
  <xsd:schema xmlns:xsd="http://www.w3.org/2001/XMLSchema" xmlns:xs="http://www.w3.org/2001/XMLSchema" xmlns:p="http://schemas.microsoft.com/office/2006/metadata/properties" xmlns:ns2="ea28e262-ac5d-401b-b04a-ce57f1a3b18c" xmlns:ns3="169b6440-22ac-4ee8-83d9-2567e9ed9b3d" targetNamespace="http://schemas.microsoft.com/office/2006/metadata/properties" ma:root="true" ma:fieldsID="83eba7e9fd2ab38c6768bc91377666f3" ns2:_="" ns3:_="">
    <xsd:import namespace="ea28e262-ac5d-401b-b04a-ce57f1a3b18c"/>
    <xsd:import namespace="169b6440-22ac-4ee8-83d9-2567e9ed9b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e262-ac5d-401b-b04a-ce57f1a3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b6440-22ac-4ee8-83d9-2567e9ed9b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37a9ae-553c-473b-9f76-7e3a96c28363}" ma:internalName="TaxCatchAll" ma:showField="CatchAllData" ma:web="169b6440-22ac-4ee8-83d9-2567e9ed9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23506F-44BD-4D74-BDAA-BB0361C82445}">
  <ds:schemaRefs>
    <ds:schemaRef ds:uri="http://schemas.microsoft.com/sharepoint/v3/contenttype/forms"/>
  </ds:schemaRefs>
</ds:datastoreItem>
</file>

<file path=customXml/itemProps2.xml><?xml version="1.0" encoding="utf-8"?>
<ds:datastoreItem xmlns:ds="http://schemas.openxmlformats.org/officeDocument/2006/customXml" ds:itemID="{F02D39DA-37E2-4BEA-91E4-EB987316C27F}">
  <ds:schemaRefs>
    <ds:schemaRef ds:uri="http://schemas.microsoft.com/office/2006/metadata/properties"/>
    <ds:schemaRef ds:uri="http://schemas.microsoft.com/office/infopath/2007/PartnerControls"/>
    <ds:schemaRef ds:uri="169b6440-22ac-4ee8-83d9-2567e9ed9b3d"/>
    <ds:schemaRef ds:uri="ea28e262-ac5d-401b-b04a-ce57f1a3b18c"/>
  </ds:schemaRefs>
</ds:datastoreItem>
</file>

<file path=customXml/itemProps3.xml><?xml version="1.0" encoding="utf-8"?>
<ds:datastoreItem xmlns:ds="http://schemas.openxmlformats.org/officeDocument/2006/customXml" ds:itemID="{CA6D3418-CEB7-4C0B-A22D-9B11D6A4D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e262-ac5d-401b-b04a-ce57f1a3b18c"/>
    <ds:schemaRef ds:uri="169b6440-22ac-4ee8-83d9-2567e9ed9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2604</Words>
  <Application>Microsoft Office PowerPoint</Application>
  <PresentationFormat>Widescreen</PresentationFormat>
  <Paragraphs>228</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2022-03-31T17:08:17Z</dcterms:created>
  <dcterms:modified xsi:type="dcterms:W3CDTF">2025-09-22T13:58:21Z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0x0101007D86B88477F17749A799A89C5BFAF40E</vt:lpwstr>
  </property>
</Properties>
</file>