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2D2929-6493-69DF-AB9A-A9DD6D049F52}" name="Peter Holtgrave" initials="PH" userId="S::peter.holtgrave@ncoa.org::a7f3af0f-5918-46ed-a696-d065764bd6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299"/>
    <a:srgbClr val="2ED3CA"/>
    <a:srgbClr val="7DE3DE"/>
    <a:srgbClr val="00645F"/>
    <a:srgbClr val="0B4A5D"/>
    <a:srgbClr val="0ED882"/>
    <a:srgbClr val="FA6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3"/>
  </p:normalViewPr>
  <p:slideViewPr>
    <p:cSldViewPr snapToGrid="0">
      <p:cViewPr varScale="1">
        <p:scale>
          <a:sx n="78" d="100"/>
          <a:sy n="78" d="100"/>
        </p:scale>
        <p:origin x="2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F58B-2C27-658B-489D-B434AE3EA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24A61-6728-8BF0-739C-248369020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A9CB7-89BF-E98D-E92D-B6F76F23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A182-44BD-E20C-C5B0-E47F4DD7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F2DD-BDD7-F762-77A6-8DE36FC4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0BA3-67DD-C578-E4AD-FC379908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88631-F4CA-D07C-C147-27178EE72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398F1-34D7-82B7-F804-D10FFF90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54515-679F-1FFD-55CC-A964CBBA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425D2-B0D4-9CBF-A48F-F63A1DE9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477F7-3726-C006-60F1-57AF80150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0A3D6-9B41-DCC3-F85C-2DC2F9D64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A43FF-320E-FDE2-37C9-6440BF8B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8AF05-2595-47AA-25BB-86A0F618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BBF0-A0A8-00F0-C928-5957BEA3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6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EBBC-B624-E569-9DE9-7716DCEF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B585D-649A-3FF1-C403-6240E107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F775-25F5-40EC-8C60-13A84302DD95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04AFA-28FF-5875-FE45-DF78885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6F278-8C96-6DA8-FDD5-0699F1AF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1481-8B60-42A0-B68C-5946DD7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9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A828-67B2-1AFA-4D66-4BBC3BDB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44E0-37CC-FF65-3AE9-04BF0F0C1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168E8-56A0-E6EB-B984-BC81E9C5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FB78-A4A8-B44D-494C-81457B6B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15249-2AED-5F6D-D3A8-BFA473FA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1BDE-C976-5B3D-6A5C-3A7C3232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850C-B674-EA43-C61F-C7D5D012A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45A04-4D2E-FB13-FF73-537FACBF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BFE5-615E-187D-AEDC-301C22AB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B07AA-B3B0-78CF-F7FA-57B76607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813F-1952-C14E-80DD-051EA265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A044-A05D-C193-945D-6F8895B4A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EA258-8004-D8A7-DF33-D17958387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9557-7618-285B-78CA-EBD38525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FAB07-8362-CDDE-49B0-499BCECD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D8E0B-1675-A928-8543-D9BCF93F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A7CD-54FC-6CF7-6CC2-E6F0EEB9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3AB56-1E74-AFCA-E0BF-394D6679B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AF3A-3C36-F8D6-A779-401FEC83C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12660-614D-3102-6CB5-539230E08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DB56C-C58D-9111-3AF0-6FDFECD0A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FC37C-CFF1-8023-8BE3-1D3B6863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A4F58-F734-F78C-2046-7E3016C1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9DF0-71E3-2CB3-2CC3-45B2D913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9015-EEEE-FCEB-C375-6460329B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515CC-C4D2-E9EA-5E51-E8D01951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A2B0E-DEE8-7CDA-76A9-929AC9C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21C4F-932C-6FC9-5C8A-1ACD1ADA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5C913-CD47-345D-74EC-4DC41AEA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A82D8-8FB5-047D-E7A9-CDB5B707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68AEC-0A6E-4F88-5B21-C210D5A4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6793-2620-06BD-2BE3-97C2D46E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7DAFB-4FED-F080-2920-86CD1CD4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7F9C2-326B-B65D-CFA7-1BADE68C3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965BC-35A4-81D9-E593-7E4DC478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CBDCF-07FA-B2F7-2DA3-5E31E678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ACBE0-3082-793C-8534-68073619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7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9A06-215C-8A23-A69E-707E375C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0151F-D319-1B3D-DDFE-4987E647C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CA35D-52B0-5B6D-32F6-249D5A422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94E88-AB33-372B-6B49-C153D2E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4C65D-6170-F771-1C36-039E244F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35124-BBC5-B6F0-780F-B3EDF006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43ECA-A2DA-D0F1-45B5-7F5222CA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8E209-260A-3F14-7880-33DEC58F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F25E1-6818-F306-24E5-BB53B0841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63C05D-F78D-405B-9810-1F88B5DAF1E9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3B477-915F-8047-8147-6F4373FB6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6A1E-82B6-12BB-BF46-D4CC4DF0D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E6053D-9A5A-442C-90D0-1119BBD7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54BA-4520-B57F-5E14-C990E6EE92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82930" y="590434"/>
            <a:ext cx="6606540" cy="350181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Customizable Flyer for Falls Prevention</a:t>
            </a:r>
            <a:br>
              <a:rPr lang="en-US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This file includes a customizable flyer template partners can use to promote </a:t>
            </a:r>
            <a:r>
              <a:rPr lang="en-US" sz="2000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evidence-based falls prevention programs.</a:t>
            </a:r>
            <a:br>
              <a:rPr lang="en-US" sz="2000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br>
              <a:rPr lang="en-US" sz="4800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How to use this template:</a:t>
            </a:r>
            <a:endParaRPr lang="en-US" b="1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0D627-2178-F280-253F-D19CC09AE7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82929" y="4251259"/>
            <a:ext cx="6443207" cy="5585369"/>
          </a:xfrm>
        </p:spPr>
        <p:txBody>
          <a:bodyPr>
            <a:norm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The template includes a teal box (see example below) where you can include your organization’s logo, contact information, and/or list services available in your area to help older adults stay falls free.</a:t>
            </a:r>
          </a:p>
          <a:p>
            <a:pPr marL="342900" indent="-342900" algn="l">
              <a:buAutoNum type="arabicPeriod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 add text in this box, double click on the box and begin typing. 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co-brand this resource with your organization or coalition’s logo, select “Insert” from the ribbon at the top and choose “Pictures” (see image to the right).</a:t>
            </a:r>
          </a:p>
          <a:p>
            <a:pPr marL="342900" indent="-342900" algn="l">
              <a:buAutoNum type="arabicPeriod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08C1F-C116-D9E0-9DDF-73017D6DBA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3602" y="5135421"/>
            <a:ext cx="3307575" cy="856487"/>
          </a:xfrm>
          <a:prstGeom prst="rect">
            <a:avLst/>
          </a:prstGeom>
          <a:solidFill>
            <a:srgbClr val="7D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C9D68-2C8B-865D-9052-45ED3F3C76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41" y="7171742"/>
            <a:ext cx="3092533" cy="1797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FF7B80-B1AB-5488-856C-40B848BCA2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928" y="7214463"/>
            <a:ext cx="35413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When your revisions are complete, delete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and save the file as a PDF. You can print, post, or distribute your flyer via e-mail.</a:t>
            </a:r>
          </a:p>
        </p:txBody>
      </p:sp>
    </p:spTree>
    <p:extLst>
      <p:ext uri="{BB962C8B-B14F-4D97-AF65-F5344CB8AC3E}">
        <p14:creationId xmlns:p14="http://schemas.microsoft.com/office/powerpoint/2010/main" val="176723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0CA368-4569-F913-A205-92F5CB06A8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068" y="6145024"/>
            <a:ext cx="7790536" cy="3389509"/>
          </a:xfrm>
          <a:prstGeom prst="rect">
            <a:avLst/>
          </a:prstGeom>
          <a:solidFill>
            <a:srgbClr val="2ED3CA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space to add your organization’s logo, contact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and/or list services available to help older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adults stay falls free. 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Tip! Use this space to add information about your next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evidence-based falls prevention program!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E1A8A-683C-1DDB-AC5B-87C5E35B71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068" y="3771224"/>
            <a:ext cx="7790536" cy="2534042"/>
          </a:xfrm>
          <a:prstGeom prst="rect">
            <a:avLst/>
          </a:prstGeom>
          <a:solidFill>
            <a:srgbClr val="0064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645F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DDA588C-471B-4DE4-F006-5AB5DF04DD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461694"/>
            <a:ext cx="3928319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B148E6-7762-80B0-7596-9AD501A964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6800" y="383867"/>
            <a:ext cx="3891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Learn more at </a:t>
            </a:r>
            <a:r>
              <a:rPr lang="en-US" sz="1600" b="1" dirty="0" err="1">
                <a:solidFill>
                  <a:srgbClr val="0B4A5D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ncoa.org</a:t>
            </a:r>
            <a:r>
              <a:rPr lang="en-US" sz="1600" b="1" dirty="0">
                <a:solidFill>
                  <a:srgbClr val="0B4A5D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0B4A5D"/>
                </a:solidFill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FallsPrevention</a:t>
            </a:r>
            <a:endParaRPr lang="en-US" sz="1600" b="1" dirty="0">
              <a:solidFill>
                <a:srgbClr val="0B4A5D"/>
              </a:solidFill>
              <a:latin typeface="Arial" panose="020B0604020202020204" pitchFamily="34" charset="0"/>
              <a:ea typeface="Source Serif Pro" panose="02040603050405020204" pitchFamily="18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C31048-CE28-E31F-A37F-94D93D9CBD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87682" y="1247327"/>
            <a:ext cx="7860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CA75B3E-C01B-72A1-03CB-FD61B93579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521" y="2229414"/>
            <a:ext cx="743167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>
                <a:effectLst/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One proven way to reduce your risk for falls? Improv</a:t>
            </a:r>
            <a:r>
              <a:rPr lang="en-US" sz="2600" dirty="0"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e</a:t>
            </a:r>
            <a:r>
              <a:rPr lang="en-US" sz="2600" b="0" i="0" dirty="0">
                <a:effectLst/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 </a:t>
            </a:r>
            <a:r>
              <a:rPr lang="en-US" sz="2600" b="1" i="0" dirty="0">
                <a:solidFill>
                  <a:srgbClr val="00645F"/>
                </a:solidFill>
                <a:effectLst/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strength</a:t>
            </a:r>
            <a:r>
              <a:rPr lang="en-US" sz="2600" b="0" i="0" dirty="0">
                <a:effectLst/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 and </a:t>
            </a:r>
            <a:r>
              <a:rPr lang="en-US" sz="2600" b="1" i="0" dirty="0">
                <a:solidFill>
                  <a:srgbClr val="00645F"/>
                </a:solidFill>
                <a:effectLst/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balance</a:t>
            </a:r>
            <a:r>
              <a:rPr lang="en-US" sz="2600" b="0" i="0" dirty="0">
                <a:effectLst/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 by participating </a:t>
            </a:r>
            <a:br>
              <a:rPr lang="en-US" sz="2600" b="0" i="0" dirty="0">
                <a:effectLst/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</a:br>
            <a:r>
              <a:rPr lang="en-US" sz="2600" b="0" i="0" dirty="0">
                <a:effectLst/>
                <a:latin typeface="Arial" panose="020B0604020202020204" pitchFamily="34" charset="0"/>
                <a:ea typeface="Source Serif Pro" panose="02040603050405020204" pitchFamily="18" charset="0"/>
                <a:cs typeface="Arial" panose="020B0604020202020204" pitchFamily="34" charset="0"/>
              </a:rPr>
              <a:t>in an exercise program.</a:t>
            </a:r>
            <a:endParaRPr lang="en-US" sz="2600" dirty="0">
              <a:latin typeface="Arial" panose="020B0604020202020204" pitchFamily="34" charset="0"/>
              <a:ea typeface="Source Serif Pro" panose="02040603050405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5D1D9F-6F13-AF30-DCAD-714191308B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92002"/>
            <a:ext cx="77724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100" b="1" i="0" dirty="0">
                <a:solidFill>
                  <a:srgbClr val="0B4A5D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Keep moving with confidence!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FCCC0-07AF-567A-A5C2-F7147698A7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6727" y="9623543"/>
            <a:ext cx="67989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NCOA coordinates the Falls FreeⓇ Initiative. NCOA is not a direct sponsor  of this event.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49C24-D68A-3052-3563-FC645E8DC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30919" r="5707" b="18510"/>
          <a:stretch>
            <a:fillRect/>
          </a:stretch>
        </p:blipFill>
        <p:spPr>
          <a:xfrm>
            <a:off x="1089321" y="3772699"/>
            <a:ext cx="5593759" cy="25229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83448D-AC78-7E6B-A4F2-BF0CD5E60FE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43841" y="6314627"/>
            <a:ext cx="7860082" cy="0"/>
          </a:xfrm>
          <a:prstGeom prst="line">
            <a:avLst/>
          </a:prstGeom>
          <a:ln w="38100">
            <a:solidFill>
              <a:srgbClr val="04A2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1C56DD-DEE0-6588-E1F4-B2A22D017A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43841" y="3756484"/>
            <a:ext cx="7860082" cy="0"/>
          </a:xfrm>
          <a:prstGeom prst="line">
            <a:avLst/>
          </a:prstGeom>
          <a:ln w="38100">
            <a:solidFill>
              <a:srgbClr val="04A2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207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3604c89-82b9-4525-8505-745d93d05f6c">
      <Terms xmlns="http://schemas.microsoft.com/office/infopath/2007/PartnerControls"/>
    </lcf76f155ced4ddcb4097134ff3c332f>
    <_ip_UnifiedCompliancePolicyProperties xmlns="http://schemas.microsoft.com/sharepoint/v3" xsi:nil="true"/>
    <TaxCatchAll xmlns="1c5865bc-f1e2-43b4-8a28-ecf8ad7c3991" xsi:nil="true"/>
    <size xmlns="c3604c89-82b9-4525-8505-745d93d05f6c" xsi:nil="true"/>
    <Folder xmlns="c3604c89-82b9-4525-8505-745d93d05f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C959B3923F545AF385EA05288EACF" ma:contentTypeVersion="23" ma:contentTypeDescription="Create a new document." ma:contentTypeScope="" ma:versionID="45443a581b28755192b378dd2d824438">
  <xsd:schema xmlns:xsd="http://www.w3.org/2001/XMLSchema" xmlns:xs="http://www.w3.org/2001/XMLSchema" xmlns:p="http://schemas.microsoft.com/office/2006/metadata/properties" xmlns:ns1="http://schemas.microsoft.com/sharepoint/v3" xmlns:ns2="c3604c89-82b9-4525-8505-745d93d05f6c" xmlns:ns3="1c5865bc-f1e2-43b4-8a28-ecf8ad7c3991" targetNamespace="http://schemas.microsoft.com/office/2006/metadata/properties" ma:root="true" ma:fieldsID="57107e6b01d89aaf008a215050f75985" ns1:_="" ns2:_="" ns3:_="">
    <xsd:import namespace="http://schemas.microsoft.com/sharepoint/v3"/>
    <xsd:import namespace="c3604c89-82b9-4525-8505-745d93d05f6c"/>
    <xsd:import namespace="1c5865bc-f1e2-43b4-8a28-ecf8ad7c39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Folder" minOccurs="0"/>
                <xsd:element ref="ns1:_ip_UnifiedCompliancePolicyProperties" minOccurs="0"/>
                <xsd:element ref="ns1:_ip_UnifiedCompliancePolicyUIAction" minOccurs="0"/>
                <xsd:element ref="ns2:siz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04c89-82b9-4525-8505-745d93d05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12d6f55-07f9-4665-ad25-941cd020e4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lder" ma:index="26" nillable="true" ma:displayName="Folder" ma:format="Dropdown" ma:internalName="Folder">
      <xsd:simpleType>
        <xsd:restriction base="dms:Text">
          <xsd:maxLength value="255"/>
        </xsd:restriction>
      </xsd:simpleType>
    </xsd:element>
    <xsd:element name="size" ma:index="29" nillable="true" ma:displayName="size" ma:format="Dropdown" ma:internalName="size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865bc-f1e2-43b4-8a28-ecf8ad7c39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ecc9331-aa58-435c-8c4e-049cb48a080d}" ma:internalName="TaxCatchAll" ma:showField="CatchAllData" ma:web="1c5865bc-f1e2-43b4-8a28-ecf8ad7c39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9DE49-C237-4B88-B648-27C313EBC887}">
  <ds:schemaRefs>
    <ds:schemaRef ds:uri="1c5865bc-f1e2-43b4-8a28-ecf8ad7c3991"/>
    <ds:schemaRef ds:uri="c3604c89-82b9-4525-8505-745d93d05f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F1EC8B-0B76-4874-9985-2FB7D7D5C5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2553C-BB49-4B32-90B1-6E3802AA0D8F}">
  <ds:schemaRefs>
    <ds:schemaRef ds:uri="1c5865bc-f1e2-43b4-8a28-ecf8ad7c3991"/>
    <ds:schemaRef ds:uri="c3604c89-82b9-4525-8505-745d93d05f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256</Words>
  <Application>Microsoft Macintosh PowerPoint</Application>
  <PresentationFormat>Custom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Source Serif Pro</vt:lpstr>
      <vt:lpstr>Custom Design</vt:lpstr>
      <vt:lpstr>Customizable Flyer for Falls Prevention This file includes a customizable flyer template partners can use to promote evidence-based falls prevention programs.  How to use this template: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Moving with Confidence</dc:title>
  <dc:subject/>
  <dc:creator/>
  <cp:keywords/>
  <dc:description/>
  <cp:lastModifiedBy>Donya Currie</cp:lastModifiedBy>
  <cp:revision>10</cp:revision>
  <dcterms:created xsi:type="dcterms:W3CDTF">2026-04-10T15:02:18Z</dcterms:created>
  <dcterms:modified xsi:type="dcterms:W3CDTF">2026-06-15T15:54:31Z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0x010100E00C959B3923F545AF385EA05288EACF</vt:lpwstr>
  </property>
  <property fmtid="{D5CDD505-2E9C-101B-9397-08002B2CF9AE}" pid="3" name="MediaServiceImageTags">
    <vt:lpwstr/>
  </property>
</Properties>
</file>