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2D2929-6493-69DF-AB9A-A9DD6D049F52}" name="Peter Holtgrave" initials="PH" userId="S::peter.holtgrave@ncoa.org::a7f3af0f-5918-46ed-a696-d065764bd6b9" providerId="AD"/>
  <p188:author id="{567C9864-2EE9-E305-E669-63AC4031D87B}" name="Peter Holtgrave" initials="PH" userId="S::Peter.Holtgrave@ncoa.org::a7f3af0f-5918-46ed-a696-d065764bd6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E3DE"/>
    <a:srgbClr val="0B4A5D"/>
    <a:srgbClr val="04A299"/>
    <a:srgbClr val="2ED3CA"/>
    <a:srgbClr val="00645F"/>
    <a:srgbClr val="FA62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43"/>
  </p:normalViewPr>
  <p:slideViewPr>
    <p:cSldViewPr snapToGrid="0">
      <p:cViewPr varScale="1">
        <p:scale>
          <a:sx n="78" d="100"/>
          <a:sy n="78" d="100"/>
        </p:scale>
        <p:origin x="27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6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42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4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21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6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9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5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0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10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9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5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2DF775-25F5-40EC-8C60-13A84302DD9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951481-8B60-42A0-B68C-5946DD79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1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it.ly/Falls-CheckU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4A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4BA-4520-B57F-5E14-C990E6EE926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582930" y="374870"/>
            <a:ext cx="6606540" cy="3501813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Source Serif Pro"/>
                <a:ea typeface="Source Serif Pro"/>
              </a:rPr>
              <a:t>Customizable Flyer for Falls Prevention</a:t>
            </a:r>
            <a:br>
              <a:rPr lang="en-US" b="1" dirty="0">
                <a:latin typeface="Source Serif Pro" panose="02040603050405020204" pitchFamily="18" charset="0"/>
                <a:ea typeface="Source Serif Pro" panose="020406030504050202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Source Serif Pro"/>
                <a:ea typeface="Source Serif Pro"/>
              </a:rPr>
              <a:t>This file includes a customizable flyer template partners can use to promote the </a:t>
            </a:r>
            <a:r>
              <a:rPr lang="en-US" sz="2400" b="1" dirty="0">
                <a:solidFill>
                  <a:schemeClr val="bg1"/>
                </a:solidFill>
                <a:latin typeface="Source Serif Pro"/>
                <a:ea typeface="Source Serif Pro"/>
              </a:rPr>
              <a:t>Falls Free</a:t>
            </a:r>
            <a:r>
              <a:rPr lang="en-US" sz="2400" b="1" dirty="0">
                <a:solidFill>
                  <a:schemeClr val="bg1"/>
                </a:solidFill>
                <a:latin typeface="Source Serif Pro"/>
                <a:ea typeface="Source Serif Pro"/>
                <a:cs typeface="Segoe UI"/>
              </a:rPr>
              <a:t>®</a:t>
            </a:r>
            <a:r>
              <a:rPr lang="en-US" sz="2400" b="1" dirty="0">
                <a:solidFill>
                  <a:schemeClr val="bg1"/>
                </a:solidFill>
                <a:latin typeface="Source Serif Pro"/>
                <a:ea typeface="Source Serif Pro"/>
              </a:rPr>
              <a:t> </a:t>
            </a:r>
            <a:r>
              <a:rPr lang="en-US" sz="2400" b="1" dirty="0" err="1">
                <a:solidFill>
                  <a:schemeClr val="bg1"/>
                </a:solidFill>
                <a:latin typeface="Source Serif Pro"/>
                <a:ea typeface="Source Serif Pro"/>
              </a:rPr>
              <a:t>CheckUp</a:t>
            </a:r>
            <a:r>
              <a:rPr lang="en-US" sz="2400" dirty="0">
                <a:solidFill>
                  <a:schemeClr val="bg1"/>
                </a:solidFill>
                <a:latin typeface="Source Serif Pro"/>
                <a:ea typeface="Source Serif Pro"/>
              </a:rPr>
              <a:t>. </a:t>
            </a:r>
            <a:br>
              <a:rPr lang="en-US" sz="2400" dirty="0">
                <a:latin typeface="Source Serif Pro" panose="02040603050405020204" pitchFamily="18" charset="0"/>
                <a:ea typeface="Source Serif Pro" panose="02040603050405020204" pitchFamily="18" charset="0"/>
              </a:rPr>
            </a:br>
            <a:br>
              <a:rPr lang="en-US" sz="4800" dirty="0">
                <a:latin typeface="Source Serif Pro" panose="02040603050405020204" pitchFamily="18" charset="0"/>
                <a:ea typeface="Source Serif Pro" panose="02040603050405020204" pitchFamily="18" charset="0"/>
              </a:rPr>
            </a:br>
            <a:r>
              <a:rPr lang="en-US" sz="2400" b="1" dirty="0">
                <a:solidFill>
                  <a:schemeClr val="bg1"/>
                </a:solidFill>
                <a:latin typeface="Source Serif Pro"/>
                <a:ea typeface="Source Serif Pro"/>
              </a:rPr>
              <a:t>How to use this template:</a:t>
            </a:r>
            <a:endParaRPr lang="en-US" b="1" dirty="0">
              <a:solidFill>
                <a:schemeClr val="bg1"/>
              </a:solidFill>
              <a:latin typeface="Source Serif Pro"/>
              <a:ea typeface="Source Serif Pro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0D627-2178-F280-253F-D19CC09AE7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582929" y="3876683"/>
            <a:ext cx="6443207" cy="5585369"/>
          </a:xfrm>
        </p:spPr>
        <p:txBody>
          <a:bodyPr>
            <a:normAutofit/>
          </a:bodyPr>
          <a:lstStyle/>
          <a:p>
            <a:pPr algn="l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The template includes a teal box (see example below) where you can include your organization’s logo, contact information, and/or list services available in your area to help older adults stay falls free.</a:t>
            </a:r>
          </a:p>
          <a:p>
            <a:pPr marL="342900" indent="-342900" algn="l"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To add text in this box, double click on the box and begin typing. 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To co-brand this resource with your organization or coalition’s logo, select “Insert” from the ribbon at the top and choose “Pictures” (see image to the right).</a:t>
            </a:r>
          </a:p>
          <a:p>
            <a:pPr marL="342900" indent="-342900" algn="l"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A08C1F-C116-D9E0-9DDF-73017D6DBA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32413" y="4684367"/>
            <a:ext cx="3307575" cy="856487"/>
          </a:xfrm>
          <a:prstGeom prst="rect">
            <a:avLst/>
          </a:prstGeom>
          <a:solidFill>
            <a:srgbClr val="7DE3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4C9D68-2C8B-865D-9052-45ED3F3C761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041" y="6797166"/>
            <a:ext cx="3092533" cy="17979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FF7B80-B1AB-5488-856C-40B848BCA2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2928" y="6839887"/>
            <a:ext cx="35413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When your revisions are complete, delete </a:t>
            </a:r>
            <a:r>
              <a:rPr lang="en-US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 and save the file as a PDF. You can print, post, or distribute your flyer via email.</a:t>
            </a:r>
          </a:p>
        </p:txBody>
      </p:sp>
    </p:spTree>
    <p:extLst>
      <p:ext uri="{BB962C8B-B14F-4D97-AF65-F5344CB8AC3E}">
        <p14:creationId xmlns:p14="http://schemas.microsoft.com/office/powerpoint/2010/main" val="176723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D2AE8-1BA6-95A8-0316-F4D5A2FA81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413359" y="1265129"/>
            <a:ext cx="6864263" cy="39707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000" b="1" dirty="0">
                <a:solidFill>
                  <a:srgbClr val="00645F"/>
                </a:solidFill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  <a:t>Falls are preventable! </a:t>
            </a:r>
            <a:br>
              <a:rPr lang="en-US" sz="4000" b="1" dirty="0">
                <a:solidFill>
                  <a:srgbClr val="00645F"/>
                </a:solidFill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</a:br>
            <a:r>
              <a:rPr lang="en-US" sz="2600" dirty="0"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  <a:t>There are simple steps we all can take </a:t>
            </a:r>
            <a:br>
              <a:rPr lang="en-US" sz="2600" dirty="0"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</a:br>
            <a:r>
              <a:rPr lang="en-US" sz="2600" dirty="0"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  <a:t>to reduce our risk of falling.</a:t>
            </a:r>
            <a:br>
              <a:rPr lang="en-US" sz="2800" dirty="0"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</a:br>
            <a:br>
              <a:rPr lang="en-US" sz="1800" dirty="0"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</a:b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Ready to get started?</a:t>
            </a:r>
            <a:b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Answer 12 easy questions using NCOA's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64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Falls Free </a:t>
            </a:r>
            <a:r>
              <a:rPr lang="en-US" sz="2600" b="1" dirty="0" err="1">
                <a:solidFill>
                  <a:srgbClr val="0064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CheckUp</a:t>
            </a:r>
            <a:r>
              <a:rPr lang="en-US" sz="2600" b="1" dirty="0">
                <a:solidFill>
                  <a:srgbClr val="0064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2600" dirty="0">
                <a:solidFill>
                  <a:srgbClr val="0064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for tips on how to </a:t>
            </a:r>
            <a:b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stay active, independent, and falls-free.</a:t>
            </a:r>
            <a:endParaRPr lang="en-US" sz="2600" dirty="0">
              <a:latin typeface="Arial" panose="020B0604020202020204" pitchFamily="34" charset="0"/>
              <a:ea typeface="Source Serif Pro" panose="020406030504050202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0CA368-4569-F913-A205-92F5CB06A86D}"/>
              </a:ext>
            </a:extLst>
          </p:cNvPr>
          <p:cNvSpPr/>
          <p:nvPr/>
        </p:nvSpPr>
        <p:spPr>
          <a:xfrm>
            <a:off x="0" y="7377831"/>
            <a:ext cx="7772400" cy="2680570"/>
          </a:xfrm>
          <a:prstGeom prst="rect">
            <a:avLst/>
          </a:prstGeom>
          <a:solidFill>
            <a:srgbClr val="2ED3CA">
              <a:alpha val="38875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Use this space to add your organization’s logo, contact information and/or list services available to help older adults stay falls free.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F14E15-C3CA-C54D-8B79-F6DA05AD5A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4560" y="5538857"/>
            <a:ext cx="3918858" cy="15388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Scan the QR code using your cell phone camera to get started!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 go directly to 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rgbClr val="00645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ncoa.org/FallsFreeCheckUp</a:t>
            </a:r>
            <a:r>
              <a:rPr lang="en-US" sz="2000" b="1" dirty="0">
                <a:solidFill>
                  <a:srgbClr val="0064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54EFC6F-4FF8-A9BE-A6D5-B463E995897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2916" y="5476752"/>
            <a:ext cx="1663094" cy="16630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D8D6B7-EE65-F8FF-DDB2-ECAA32DCEF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06800" y="383867"/>
            <a:ext cx="38912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  <a:t>Learn more at </a:t>
            </a:r>
            <a:r>
              <a:rPr lang="en-US" sz="1600" b="1" dirty="0" err="1">
                <a:solidFill>
                  <a:srgbClr val="0B4A5D"/>
                </a:solidFill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  <a:t>ncoa.org</a:t>
            </a:r>
            <a:r>
              <a:rPr lang="en-US" sz="1600" b="1" dirty="0">
                <a:solidFill>
                  <a:srgbClr val="0B4A5D"/>
                </a:solidFill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  <a:t>/</a:t>
            </a:r>
            <a:r>
              <a:rPr lang="en-US" sz="1600" b="1" dirty="0" err="1">
                <a:solidFill>
                  <a:srgbClr val="0B4A5D"/>
                </a:solidFill>
                <a:latin typeface="Arial" panose="020B0604020202020204" pitchFamily="34" charset="0"/>
                <a:ea typeface="Source Serif Pro" panose="02040603050405020204" pitchFamily="18" charset="0"/>
                <a:cs typeface="Arial" panose="020B0604020202020204" pitchFamily="34" charset="0"/>
              </a:rPr>
              <a:t>FallsPrevention</a:t>
            </a:r>
            <a:endParaRPr lang="en-US" sz="1600" b="1" dirty="0">
              <a:solidFill>
                <a:srgbClr val="0B4A5D"/>
              </a:solidFill>
              <a:latin typeface="Arial" panose="020B0604020202020204" pitchFamily="34" charset="0"/>
              <a:ea typeface="Source Serif Pro" panose="020406030504050202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1F16EB7-EACB-D3CB-FB91-37B244269EB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-87682" y="1247327"/>
            <a:ext cx="78600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2">
            <a:extLst>
              <a:ext uri="{FF2B5EF4-FFF2-40B4-BE49-F238E27FC236}">
                <a16:creationId xmlns:a16="http://schemas.microsoft.com/office/drawing/2014/main" id="{D58B70F7-7C19-04D5-C5C4-5A472C70DA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80" y="461694"/>
            <a:ext cx="3928319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B1721D8-AD15-1D21-A53B-5F687A10EF49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-43841" y="7399025"/>
            <a:ext cx="7860082" cy="0"/>
          </a:xfrm>
          <a:prstGeom prst="line">
            <a:avLst/>
          </a:prstGeom>
          <a:ln w="57150">
            <a:solidFill>
              <a:srgbClr val="0B4A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99A153-E312-DB6D-F099-E2C2706AE6B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-43841" y="5246636"/>
            <a:ext cx="7860082" cy="0"/>
          </a:xfrm>
          <a:prstGeom prst="line">
            <a:avLst/>
          </a:prstGeom>
          <a:ln w="57150">
            <a:solidFill>
              <a:srgbClr val="0B4A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620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C959B3923F545AF385EA05288EACF" ma:contentTypeVersion="23" ma:contentTypeDescription="Create a new document." ma:contentTypeScope="" ma:versionID="45443a581b28755192b378dd2d824438">
  <xsd:schema xmlns:xsd="http://www.w3.org/2001/XMLSchema" xmlns:xs="http://www.w3.org/2001/XMLSchema" xmlns:p="http://schemas.microsoft.com/office/2006/metadata/properties" xmlns:ns1="http://schemas.microsoft.com/sharepoint/v3" xmlns:ns2="c3604c89-82b9-4525-8505-745d93d05f6c" xmlns:ns3="1c5865bc-f1e2-43b4-8a28-ecf8ad7c3991" targetNamespace="http://schemas.microsoft.com/office/2006/metadata/properties" ma:root="true" ma:fieldsID="57107e6b01d89aaf008a215050f75985" ns1:_="" ns2:_="" ns3:_="">
    <xsd:import namespace="http://schemas.microsoft.com/sharepoint/v3"/>
    <xsd:import namespace="c3604c89-82b9-4525-8505-745d93d05f6c"/>
    <xsd:import namespace="1c5865bc-f1e2-43b4-8a28-ecf8ad7c39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Folder" minOccurs="0"/>
                <xsd:element ref="ns1:_ip_UnifiedCompliancePolicyProperties" minOccurs="0"/>
                <xsd:element ref="ns1:_ip_UnifiedCompliancePolicyUIAction" minOccurs="0"/>
                <xsd:element ref="ns2:siz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604c89-82b9-4525-8505-745d93d05f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12d6f55-07f9-4665-ad25-941cd020e4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Folder" ma:index="26" nillable="true" ma:displayName="Folder" ma:format="Dropdown" ma:internalName="Folder">
      <xsd:simpleType>
        <xsd:restriction base="dms:Text">
          <xsd:maxLength value="255"/>
        </xsd:restriction>
      </xsd:simpleType>
    </xsd:element>
    <xsd:element name="size" ma:index="29" nillable="true" ma:displayName="size" ma:format="Dropdown" ma:internalName="size" ma:percentage="FALSE">
      <xsd:simpleType>
        <xsd:restriction base="dms:Number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5865bc-f1e2-43b4-8a28-ecf8ad7c399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ecc9331-aa58-435c-8c4e-049cb48a080d}" ma:internalName="TaxCatchAll" ma:showField="CatchAllData" ma:web="1c5865bc-f1e2-43b4-8a28-ecf8ad7c39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c3604c89-82b9-4525-8505-745d93d05f6c">
      <Terms xmlns="http://schemas.microsoft.com/office/infopath/2007/PartnerControls"/>
    </lcf76f155ced4ddcb4097134ff3c332f>
    <_ip_UnifiedCompliancePolicyProperties xmlns="http://schemas.microsoft.com/sharepoint/v3" xsi:nil="true"/>
    <TaxCatchAll xmlns="1c5865bc-f1e2-43b4-8a28-ecf8ad7c3991" xsi:nil="true"/>
    <size xmlns="c3604c89-82b9-4525-8505-745d93d05f6c" xsi:nil="true"/>
    <Folder xmlns="c3604c89-82b9-4525-8505-745d93d05f6c" xsi:nil="true"/>
  </documentManagement>
</p:properties>
</file>

<file path=customXml/itemProps1.xml><?xml version="1.0" encoding="utf-8"?>
<ds:datastoreItem xmlns:ds="http://schemas.openxmlformats.org/officeDocument/2006/customXml" ds:itemID="{1EF1EC8B-0B76-4874-9985-2FB7D7D5C5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F2553C-BB49-4B32-90B1-6E3802AA0D8F}">
  <ds:schemaRefs>
    <ds:schemaRef ds:uri="1c5865bc-f1e2-43b4-8a28-ecf8ad7c3991"/>
    <ds:schemaRef ds:uri="c3604c89-82b9-4525-8505-745d93d05f6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D99DE49-C237-4B88-B648-27C313EBC887}">
  <ds:schemaRefs>
    <ds:schemaRef ds:uri="http://purl.org/dc/dcmitype/"/>
    <ds:schemaRef ds:uri="http://schemas.microsoft.com/sharepoint/v3"/>
    <ds:schemaRef ds:uri="http://schemas.microsoft.com/office/2006/documentManagement/types"/>
    <ds:schemaRef ds:uri="http://purl.org/dc/terms/"/>
    <ds:schemaRef ds:uri="1c5865bc-f1e2-43b4-8a28-ecf8ad7c3991"/>
    <ds:schemaRef ds:uri="c3604c89-82b9-4525-8505-745d93d05f6c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269</Words>
  <Application>Microsoft Macintosh PowerPoint</Application>
  <PresentationFormat>Custom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Source Serif Pro</vt:lpstr>
      <vt:lpstr>Office Theme</vt:lpstr>
      <vt:lpstr>Customizable Flyer for Falls Prevention This file includes a customizable flyer template partners can use to promote the Falls Free® CheckUp.   How to use this template:</vt:lpstr>
      <vt:lpstr>Falls are preventable!  There are simple steps we all can take  to reduce our risk of falling.  Ready to get started? Answer 12 easy questions using NCOA's Falls Free CheckUp® for tips on how to  stay active, independent, and falls-free.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Falls Prevention Flyer</dc:title>
  <dc:subject/>
  <dc:creator/>
  <cp:keywords/>
  <dc:description/>
  <cp:lastModifiedBy>Donya Currie</cp:lastModifiedBy>
  <cp:revision>16</cp:revision>
  <dcterms:created xsi:type="dcterms:W3CDTF">2026-04-10T15:02:18Z</dcterms:created>
  <dcterms:modified xsi:type="dcterms:W3CDTF">2026-06-15T15:45:03Z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0x010100E00C959B3923F545AF385EA05288EACF</vt:lpwstr>
  </property>
  <property fmtid="{D5CDD505-2E9C-101B-9397-08002B2CF9AE}" pid="3" name="MediaServiceImageTags">
    <vt:lpwstr/>
  </property>
</Properties>
</file>